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9"/>
  </p:notesMasterIdLst>
  <p:sldIdLst>
    <p:sldId id="256" r:id="rId2"/>
    <p:sldId id="257" r:id="rId3"/>
    <p:sldId id="296" r:id="rId4"/>
    <p:sldId id="289" r:id="rId5"/>
    <p:sldId id="259" r:id="rId6"/>
    <p:sldId id="297" r:id="rId7"/>
    <p:sldId id="298" r:id="rId8"/>
    <p:sldId id="299" r:id="rId9"/>
    <p:sldId id="262" r:id="rId10"/>
    <p:sldId id="300" r:id="rId11"/>
    <p:sldId id="291" r:id="rId12"/>
    <p:sldId id="301" r:id="rId13"/>
    <p:sldId id="294" r:id="rId14"/>
    <p:sldId id="302" r:id="rId15"/>
    <p:sldId id="293" r:id="rId16"/>
    <p:sldId id="303" r:id="rId17"/>
    <p:sldId id="279" r:id="rId18"/>
  </p:sldIdLst>
  <p:sldSz cx="9144000" cy="5143500" type="screen16x9"/>
  <p:notesSz cx="6858000" cy="9144000"/>
  <p:embeddedFontLst>
    <p:embeddedFont>
      <p:font typeface="Dosis" panose="020B0604020202020204" charset="0"/>
      <p:regular r:id="rId20"/>
      <p:bold r:id="rId21"/>
    </p:embeddedFont>
    <p:embeddedFont>
      <p:font typeface="Sniglet"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2AF8A37-45E8-4320-8910-FC0592084AAC}">
  <a:tblStyle styleId="{62AF8A37-45E8-4320-8910-FC0592084AA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64" y="-12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2543702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lstStyle>
            <a:lvl1pPr lvl="0" algn="r">
              <a:spcBef>
                <a:spcPts val="0"/>
              </a:spcBef>
              <a:spcAft>
                <a:spcPts val="0"/>
              </a:spcAft>
              <a:buClr>
                <a:srgbClr val="1C4587"/>
              </a:buClr>
              <a:buSzPts val="4800"/>
              <a:buNone/>
              <a:defRPr sz="4800" b="0">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6"/>
        <p:cNvGrpSpPr/>
        <p:nvPr/>
      </p:nvGrpSpPr>
      <p:grpSpPr>
        <a:xfrm>
          <a:off x="0" y="0"/>
          <a:ext cx="0" cy="0"/>
          <a:chOff x="0" y="0"/>
          <a:chExt cx="0" cy="0"/>
        </a:xfrm>
      </p:grpSpPr>
      <p:sp>
        <p:nvSpPr>
          <p:cNvPr id="247" name="Google Shape;247;p4"/>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a:p>
        </p:txBody>
      </p:sp>
      <p:sp>
        <p:nvSpPr>
          <p:cNvPr id="248" name="Google Shape;248;p4"/>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9" name="Google Shape;249;p4"/>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0" name="Google Shape;250;p4"/>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1" name="Google Shape;251;p4"/>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2" name="Google Shape;252;p4"/>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3" name="Google Shape;253;p4"/>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4" name="Google Shape;254;p4"/>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5" name="Google Shape;255;p4"/>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6" name="Google Shape;256;p4"/>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7" name="Google Shape;257;p4"/>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8" name="Google Shape;258;p4"/>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9" name="Google Shape;259;p4"/>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0" name="Google Shape;260;p4"/>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1" name="Google Shape;261;p4"/>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2" name="Google Shape;262;p4"/>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3" name="Google Shape;263;p4"/>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4" name="Google Shape;264;p4"/>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5" name="Google Shape;265;p4"/>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6" name="Google Shape;266;p4"/>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7" name="Google Shape;267;p4"/>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8" name="Google Shape;268;p4"/>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9" name="Google Shape;269;p4"/>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0" name="Google Shape;270;p4"/>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1" name="Google Shape;271;p4"/>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2" name="Google Shape;272;p4"/>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3" name="Google Shape;273;p4"/>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4" name="Google Shape;274;p4"/>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5" name="Google Shape;275;p4"/>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6" name="Google Shape;276;p4"/>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7" name="Google Shape;277;p4"/>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8" name="Google Shape;278;p4"/>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9" name="Google Shape;279;p4"/>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0" name="Google Shape;280;p4"/>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1" name="Google Shape;281;p4"/>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2" name="Google Shape;282;p4"/>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3" name="Google Shape;283;p4"/>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4" name="Google Shape;284;p4"/>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5" name="Google Shape;285;p4"/>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6" name="Google Shape;286;p4"/>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7" name="Google Shape;287;p4"/>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8" name="Google Shape;288;p4"/>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9" name="Google Shape;289;p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sp>
        <p:nvSpPr>
          <p:cNvPr id="477" name="Google Shape;477;p1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8" name="Google Shape;478;p1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9" name="Google Shape;479;p1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0" name="Google Shape;480;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1" name="Google Shape;481;p1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2" name="Google Shape;482;p1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3" name="Google Shape;483;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4" name="Google Shape;484;p1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5" name="Google Shape;485;p1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6" name="Google Shape;486;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7" name="Google Shape;487;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8" name="Google Shape;488;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9" name="Google Shape;489;p1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0" name="Google Shape;490;p1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1" name="Google Shape;491;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2" name="Google Shape;492;p1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3" name="Google Shape;493;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4" name="Google Shape;494;p1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5" name="Google Shape;495;p1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6" name="Google Shape;496;p1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7" name="Google Shape;497;p1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8" name="Google Shape;498;p1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9" name="Google Shape;499;p1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0" name="Google Shape;500;p1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1" name="Google Shape;501;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2" name="Google Shape;502;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3" name="Google Shape;503;p1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4" name="Google Shape;504;p1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5" name="Google Shape;505;p1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6" name="Google Shape;506;p1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7" name="Google Shape;507;p1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8" name="Google Shape;508;p1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9" name="Google Shape;509;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0" name="Google Shape;510;p1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1" name="Google Shape;511;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2" name="Google Shape;512;p1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3" name="Google Shape;513;p1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4" name="Google Shape;514;p1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5" name="Google Shape;515;p1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6" name="Google Shape;516;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7" name="Google Shape;517;p1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8" name="Google Shape;518;p1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package" Target="../embeddings/Microsoft_Word_Document2.doc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package" Target="../embeddings/Microsoft_Word_Document3.doc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1495500" y="1161050"/>
            <a:ext cx="6153000" cy="1159800"/>
          </a:xfrm>
          <a:prstGeom prst="rect">
            <a:avLst/>
          </a:prstGeom>
        </p:spPr>
        <p:txBody>
          <a:bodyPr spcFirstLastPara="1" wrap="square" lIns="91425" tIns="91425" rIns="91425" bIns="91425" anchor="ctr" anchorCtr="0">
            <a:noAutofit/>
          </a:bodyPr>
          <a:lstStyle/>
          <a:p>
            <a:pPr lvl="0" algn="ctr"/>
            <a:r>
              <a:rPr lang="en-GB" sz="5400" dirty="0"/>
              <a:t>Ultrasonic </a:t>
            </a:r>
            <a:br>
              <a:rPr lang="en-GB" sz="5400" dirty="0"/>
            </a:br>
            <a:r>
              <a:rPr lang="en-GB" sz="5400" dirty="0" smtClean="0"/>
              <a:t>超聲波測距</a:t>
            </a:r>
            <a:endParaRPr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Google Shape;548;p15"/>
          <p:cNvSpPr txBox="1">
            <a:spLocks noGrp="1"/>
          </p:cNvSpPr>
          <p:nvPr>
            <p:ph type="body" idx="1"/>
          </p:nvPr>
        </p:nvSpPr>
        <p:spPr>
          <a:xfrm>
            <a:off x="2159250" y="1719075"/>
            <a:ext cx="4825500" cy="1705350"/>
          </a:xfrm>
          <a:prstGeom prst="rect">
            <a:avLst/>
          </a:prstGeom>
        </p:spPr>
        <p:txBody>
          <a:bodyPr spcFirstLastPara="1" wrap="square" lIns="91425" tIns="91425" rIns="91425" bIns="91425" anchor="ctr" anchorCtr="0">
            <a:noAutofit/>
          </a:bodyPr>
          <a:lstStyle/>
          <a:p>
            <a:pPr marL="0" lvl="0" indent="0">
              <a:spcBef>
                <a:spcPts val="0"/>
              </a:spcBef>
              <a:buClr>
                <a:srgbClr val="3C78D8"/>
              </a:buClr>
              <a:buSzPts val="1800"/>
              <a:buNone/>
            </a:pPr>
            <a:r>
              <a:rPr lang="zh-TW" altLang="en-US" sz="6000" b="0" dirty="0">
                <a:solidFill>
                  <a:srgbClr val="3C78D8"/>
                </a:solidFill>
                <a:latin typeface="Sniglet"/>
                <a:ea typeface="Sniglet"/>
                <a:cs typeface="Sniglet"/>
              </a:rPr>
              <a:t>第二階段</a:t>
            </a:r>
          </a:p>
          <a:p>
            <a:pPr marL="0" lvl="0" indent="0">
              <a:spcBef>
                <a:spcPts val="0"/>
              </a:spcBef>
              <a:buClr>
                <a:srgbClr val="3C78D8"/>
              </a:buClr>
              <a:buSzPts val="1800"/>
              <a:buNone/>
            </a:pPr>
            <a:r>
              <a:rPr lang="en-US" altLang="zh-TW" sz="6000" b="0" dirty="0">
                <a:solidFill>
                  <a:srgbClr val="3C78D8"/>
                </a:solidFill>
                <a:latin typeface="Sniglet"/>
                <a:ea typeface="Sniglet"/>
                <a:cs typeface="Sniglet"/>
              </a:rPr>
              <a:t>LCD </a:t>
            </a:r>
            <a:r>
              <a:rPr lang="zh-TW" altLang="en-US" sz="6000" b="0" dirty="0">
                <a:solidFill>
                  <a:srgbClr val="3C78D8"/>
                </a:solidFill>
                <a:latin typeface="Sniglet"/>
                <a:ea typeface="Sniglet"/>
                <a:cs typeface="Sniglet"/>
              </a:rPr>
              <a:t>顯示器</a:t>
            </a:r>
            <a:endParaRPr sz="6000" b="0" dirty="0">
              <a:solidFill>
                <a:srgbClr val="3C78D8"/>
              </a:solidFill>
              <a:latin typeface="Sniglet"/>
              <a:ea typeface="Sniglet"/>
              <a:cs typeface="Sniglet"/>
              <a:sym typeface="Sniglet"/>
            </a:endParaRPr>
          </a:p>
        </p:txBody>
      </p:sp>
    </p:spTree>
    <p:extLst>
      <p:ext uri="{BB962C8B-B14F-4D97-AF65-F5344CB8AC3E}">
        <p14:creationId xmlns:p14="http://schemas.microsoft.com/office/powerpoint/2010/main" val="53229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lvl="0"/>
            <a:r>
              <a:rPr lang="en-GB" sz="3600" dirty="0"/>
              <a:t>LCD 1602 </a:t>
            </a:r>
            <a:r>
              <a:rPr lang="en-GB" sz="3600" dirty="0" err="1"/>
              <a:t>顯示器</a:t>
            </a:r>
            <a:endParaRPr sz="3600" dirty="0"/>
          </a:p>
        </p:txBody>
      </p:sp>
      <p:sp>
        <p:nvSpPr>
          <p:cNvPr id="531" name="Google Shape;531;p13"/>
          <p:cNvSpPr txBox="1"/>
          <p:nvPr/>
        </p:nvSpPr>
        <p:spPr>
          <a:xfrm>
            <a:off x="747925" y="1123950"/>
            <a:ext cx="5881476" cy="3657600"/>
          </a:xfrm>
          <a:prstGeom prst="rect">
            <a:avLst/>
          </a:prstGeom>
          <a:noFill/>
          <a:ln>
            <a:noFill/>
          </a:ln>
        </p:spPr>
        <p:txBody>
          <a:bodyPr spcFirstLastPara="1" wrap="square" lIns="91425" tIns="91425" rIns="91425" bIns="91425" anchor="t" anchorCtr="0">
            <a:noAutofit/>
          </a:bodyPr>
          <a:lstStyle/>
          <a:p>
            <a:pPr marL="285750" lvl="0" indent="-285750">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這是一個基本元件，在一般套件包裝內都會找到。</a:t>
            </a:r>
          </a:p>
          <a:p>
            <a:pPr marL="285750" lvl="0" indent="-285750">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這顯示器有</a:t>
            </a:r>
            <a:r>
              <a:rPr lang="en-US" altLang="zh-TW" sz="1800" dirty="0">
                <a:solidFill>
                  <a:srgbClr val="002060"/>
                </a:solidFill>
                <a:latin typeface="Dosis"/>
                <a:ea typeface="Dosis"/>
                <a:cs typeface="Dosis"/>
                <a:sym typeface="Dosis"/>
              </a:rPr>
              <a:t>2</a:t>
            </a:r>
            <a:r>
              <a:rPr lang="zh-TW" altLang="en-US" sz="1800" dirty="0">
                <a:solidFill>
                  <a:srgbClr val="002060"/>
                </a:solidFill>
                <a:latin typeface="Dosis"/>
                <a:ea typeface="Dosis"/>
                <a:cs typeface="Dosis"/>
                <a:sym typeface="Dosis"/>
              </a:rPr>
              <a:t>行</a:t>
            </a:r>
            <a:r>
              <a:rPr lang="en-US" altLang="zh-TW" sz="1800" dirty="0">
                <a:solidFill>
                  <a:srgbClr val="002060"/>
                </a:solidFill>
                <a:latin typeface="Dosis"/>
                <a:ea typeface="Dosis"/>
                <a:cs typeface="Dosis"/>
                <a:sym typeface="Dosis"/>
              </a:rPr>
              <a:t>16</a:t>
            </a:r>
            <a:r>
              <a:rPr lang="zh-TW" altLang="en-US" sz="1800" dirty="0">
                <a:solidFill>
                  <a:srgbClr val="002060"/>
                </a:solidFill>
                <a:latin typeface="Dosis"/>
                <a:ea typeface="Dosis"/>
                <a:cs typeface="Dosis"/>
                <a:sym typeface="Dosis"/>
              </a:rPr>
              <a:t>字位。</a:t>
            </a:r>
          </a:p>
          <a:p>
            <a:pPr marL="285750" lvl="0" indent="-285750">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可以直接連線至</a:t>
            </a:r>
            <a:r>
              <a:rPr lang="en-US" altLang="zh-TW" sz="1800" dirty="0">
                <a:solidFill>
                  <a:srgbClr val="002060"/>
                </a:solidFill>
                <a:latin typeface="Dosis"/>
                <a:ea typeface="Dosis"/>
                <a:cs typeface="Dosis"/>
                <a:sym typeface="Dosis"/>
              </a:rPr>
              <a:t>Arduino</a:t>
            </a:r>
            <a:r>
              <a:rPr lang="zh-TW" altLang="en-US" sz="1800" dirty="0">
                <a:solidFill>
                  <a:srgbClr val="002060"/>
                </a:solidFill>
                <a:latin typeface="Dosis"/>
                <a:ea typeface="Dosis"/>
                <a:cs typeface="Dosis"/>
                <a:sym typeface="Dosis"/>
              </a:rPr>
              <a:t>板上。但由於會佔用許多針腳，所以一般會先接上另一塊小板</a:t>
            </a:r>
            <a:r>
              <a:rPr lang="en-US" altLang="zh-TW" sz="1800" dirty="0">
                <a:solidFill>
                  <a:srgbClr val="002060"/>
                </a:solidFill>
                <a:latin typeface="Dosis"/>
                <a:ea typeface="Dosis"/>
                <a:cs typeface="Dosis"/>
                <a:sym typeface="Dosis"/>
              </a:rPr>
              <a:t>IIC/I2C (Inter-Integrated Circuit Bus)</a:t>
            </a:r>
            <a:r>
              <a:rPr lang="zh-TW" altLang="en-US" sz="1800" dirty="0">
                <a:solidFill>
                  <a:srgbClr val="002060"/>
                </a:solidFill>
                <a:latin typeface="Dosis"/>
                <a:ea typeface="Dosis"/>
                <a:cs typeface="Dosis"/>
                <a:sym typeface="Dosis"/>
              </a:rPr>
              <a:t>， 然後才接上</a:t>
            </a:r>
            <a:r>
              <a:rPr lang="en-US" altLang="zh-TW" sz="1800" dirty="0">
                <a:solidFill>
                  <a:srgbClr val="002060"/>
                </a:solidFill>
                <a:latin typeface="Dosis"/>
                <a:ea typeface="Dosis"/>
                <a:cs typeface="Dosis"/>
                <a:sym typeface="Dosis"/>
              </a:rPr>
              <a:t>Arduino</a:t>
            </a:r>
            <a:r>
              <a:rPr lang="zh-TW" altLang="en-US" sz="1800" dirty="0">
                <a:solidFill>
                  <a:srgbClr val="002060"/>
                </a:solidFill>
                <a:latin typeface="Dosis"/>
                <a:ea typeface="Dosis"/>
                <a:cs typeface="Dosis"/>
                <a:sym typeface="Dosis"/>
              </a:rPr>
              <a:t>。</a:t>
            </a:r>
          </a:p>
          <a:p>
            <a:pPr marL="285750" lvl="0" indent="-285750">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我建議各位老師直接購買</a:t>
            </a:r>
            <a:r>
              <a:rPr lang="en-US" altLang="zh-TW" sz="1800" dirty="0">
                <a:solidFill>
                  <a:srgbClr val="002060"/>
                </a:solidFill>
                <a:latin typeface="Dosis"/>
                <a:ea typeface="Dosis"/>
                <a:cs typeface="Dosis"/>
                <a:sym typeface="Dosis"/>
              </a:rPr>
              <a:t>LCD1602</a:t>
            </a:r>
            <a:r>
              <a:rPr lang="zh-TW" altLang="en-US" sz="1800" dirty="0">
                <a:solidFill>
                  <a:srgbClr val="002060"/>
                </a:solidFill>
                <a:latin typeface="Dosis"/>
                <a:ea typeface="Dosis"/>
                <a:cs typeface="Dosis"/>
                <a:sym typeface="Dosis"/>
              </a:rPr>
              <a:t>連</a:t>
            </a:r>
            <a:r>
              <a:rPr lang="en-US" altLang="zh-TW" sz="1800" dirty="0">
                <a:solidFill>
                  <a:srgbClr val="002060"/>
                </a:solidFill>
                <a:latin typeface="Dosis"/>
                <a:ea typeface="Dosis"/>
                <a:cs typeface="Dosis"/>
                <a:sym typeface="Dosis"/>
              </a:rPr>
              <a:t>I2C</a:t>
            </a:r>
            <a:r>
              <a:rPr lang="zh-TW" altLang="en-US" sz="1800" dirty="0">
                <a:solidFill>
                  <a:srgbClr val="002060"/>
                </a:solidFill>
                <a:latin typeface="Dosis"/>
                <a:ea typeface="Dosis"/>
                <a:cs typeface="Dosis"/>
                <a:sym typeface="Dosis"/>
              </a:rPr>
              <a:t>焊接好的模組，因為焊接有些危險和需時，且價錢差不多只是兩者加起來。</a:t>
            </a: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11</a:t>
            </a:fld>
            <a:endParaRPr dirty="0"/>
          </a:p>
        </p:txBody>
      </p:sp>
      <p:pic>
        <p:nvPicPr>
          <p:cNvPr id="7" name="Google Shape;123;p24"/>
          <p:cNvPicPr preferRelativeResize="0"/>
          <p:nvPr/>
        </p:nvPicPr>
        <p:blipFill rotWithShape="1">
          <a:blip r:embed="rId3">
            <a:alphaModFix/>
          </a:blip>
          <a:srcRect t="27613" b="26147"/>
          <a:stretch/>
        </p:blipFill>
        <p:spPr>
          <a:xfrm>
            <a:off x="6096000" y="742950"/>
            <a:ext cx="2743199" cy="1143000"/>
          </a:xfrm>
          <a:prstGeom prst="rect">
            <a:avLst/>
          </a:prstGeom>
          <a:noFill/>
          <a:ln>
            <a:noFill/>
          </a:ln>
        </p:spPr>
      </p:pic>
    </p:spTree>
    <p:extLst>
      <p:ext uri="{BB962C8B-B14F-4D97-AF65-F5344CB8AC3E}">
        <p14:creationId xmlns:p14="http://schemas.microsoft.com/office/powerpoint/2010/main" val="2717650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lvl="0"/>
            <a:r>
              <a:rPr lang="en-GB" sz="3600" dirty="0"/>
              <a:t>I2C </a:t>
            </a:r>
            <a:r>
              <a:rPr lang="en-GB" sz="3600" dirty="0" err="1"/>
              <a:t>連接</a:t>
            </a:r>
            <a:endParaRPr sz="3600" dirty="0"/>
          </a:p>
        </p:txBody>
      </p:sp>
      <p:sp>
        <p:nvSpPr>
          <p:cNvPr id="531" name="Google Shape;531;p13"/>
          <p:cNvSpPr txBox="1"/>
          <p:nvPr/>
        </p:nvSpPr>
        <p:spPr>
          <a:xfrm>
            <a:off x="747924" y="1123950"/>
            <a:ext cx="6262475" cy="3657600"/>
          </a:xfrm>
          <a:prstGeom prst="rect">
            <a:avLst/>
          </a:prstGeom>
          <a:noFill/>
          <a:ln>
            <a:noFill/>
          </a:ln>
        </p:spPr>
        <p:txBody>
          <a:bodyPr spcFirstLastPara="1" wrap="square" lIns="91425" tIns="91425" rIns="91425" bIns="91425" anchor="t" anchorCtr="0">
            <a:noAutofit/>
          </a:bodyPr>
          <a:lstStyle/>
          <a:p>
            <a:pPr marL="285750" lvl="0" indent="-285750">
              <a:spcBef>
                <a:spcPts val="1200"/>
              </a:spcBef>
              <a:buFont typeface="Arial" panose="020B0604020202020204" pitchFamily="34" charset="0"/>
              <a:buChar char="•"/>
            </a:pPr>
            <a:r>
              <a:rPr lang="en-US" altLang="zh-TW" sz="1800" dirty="0">
                <a:solidFill>
                  <a:srgbClr val="002060"/>
                </a:solidFill>
                <a:latin typeface="Dosis"/>
                <a:ea typeface="Dosis"/>
                <a:cs typeface="Dosis"/>
                <a:sym typeface="Dosis"/>
              </a:rPr>
              <a:t>GND - </a:t>
            </a:r>
            <a:r>
              <a:rPr lang="zh-TW" altLang="en-US" sz="1800" dirty="0">
                <a:solidFill>
                  <a:srgbClr val="002060"/>
                </a:solidFill>
                <a:latin typeface="Dosis"/>
                <a:ea typeface="Dosis"/>
                <a:cs typeface="Dosis"/>
                <a:sym typeface="Dosis"/>
              </a:rPr>
              <a:t>接地</a:t>
            </a:r>
          </a:p>
          <a:p>
            <a:pPr marL="285750" lvl="0" indent="-285750">
              <a:spcBef>
                <a:spcPts val="1200"/>
              </a:spcBef>
              <a:buFont typeface="Arial" panose="020B0604020202020204" pitchFamily="34" charset="0"/>
              <a:buChar char="•"/>
            </a:pPr>
            <a:r>
              <a:rPr lang="en-US" altLang="zh-TW" sz="1800" dirty="0">
                <a:solidFill>
                  <a:srgbClr val="002060"/>
                </a:solidFill>
                <a:latin typeface="Dosis"/>
                <a:ea typeface="Dosis"/>
                <a:cs typeface="Dosis"/>
                <a:sym typeface="Dosis"/>
              </a:rPr>
              <a:t>VCC - 3.3</a:t>
            </a:r>
            <a:r>
              <a:rPr lang="zh-TW" altLang="en-US" sz="1800" dirty="0">
                <a:solidFill>
                  <a:srgbClr val="002060"/>
                </a:solidFill>
                <a:latin typeface="Dosis"/>
                <a:ea typeface="Dosis"/>
                <a:cs typeface="Dosis"/>
                <a:sym typeface="Dosis"/>
              </a:rPr>
              <a:t>或</a:t>
            </a:r>
            <a:r>
              <a:rPr lang="en-US" altLang="zh-TW" sz="1800" dirty="0">
                <a:solidFill>
                  <a:srgbClr val="002060"/>
                </a:solidFill>
                <a:latin typeface="Dosis"/>
                <a:ea typeface="Dosis"/>
                <a:cs typeface="Dosis"/>
                <a:sym typeface="Dosis"/>
              </a:rPr>
              <a:t>5V</a:t>
            </a:r>
          </a:p>
          <a:p>
            <a:pPr marL="285750" lvl="0" indent="-285750">
              <a:spcBef>
                <a:spcPts val="1200"/>
              </a:spcBef>
              <a:buFont typeface="Arial" panose="020B0604020202020204" pitchFamily="34" charset="0"/>
              <a:buChar char="•"/>
            </a:pPr>
            <a:r>
              <a:rPr lang="en-US" altLang="zh-TW" sz="1800" dirty="0">
                <a:solidFill>
                  <a:srgbClr val="002060"/>
                </a:solidFill>
                <a:latin typeface="Dosis"/>
                <a:ea typeface="Dosis"/>
                <a:cs typeface="Dosis"/>
                <a:sym typeface="Dosis"/>
              </a:rPr>
              <a:t>SDA - </a:t>
            </a:r>
            <a:r>
              <a:rPr lang="zh-TW" altLang="en-US" sz="1800" dirty="0">
                <a:solidFill>
                  <a:srgbClr val="002060"/>
                </a:solidFill>
                <a:latin typeface="Dosis"/>
                <a:ea typeface="Dosis"/>
                <a:cs typeface="Dosis"/>
                <a:sym typeface="Dosis"/>
              </a:rPr>
              <a:t>串行數據 </a:t>
            </a:r>
            <a:r>
              <a:rPr lang="en-US" altLang="zh-TW" sz="1800" dirty="0">
                <a:solidFill>
                  <a:srgbClr val="002060"/>
                </a:solidFill>
                <a:latin typeface="Dosis"/>
                <a:ea typeface="Dosis"/>
                <a:cs typeface="Dosis"/>
                <a:sym typeface="Dosis"/>
              </a:rPr>
              <a:t>(</a:t>
            </a:r>
            <a:r>
              <a:rPr lang="zh-TW" altLang="en-US" sz="1800" dirty="0">
                <a:solidFill>
                  <a:srgbClr val="002060"/>
                </a:solidFill>
                <a:latin typeface="Dosis"/>
                <a:ea typeface="Dosis"/>
                <a:cs typeface="Dosis"/>
                <a:sym typeface="Dosis"/>
              </a:rPr>
              <a:t>可接</a:t>
            </a:r>
            <a:r>
              <a:rPr lang="en-US" altLang="zh-TW" sz="1800" dirty="0">
                <a:solidFill>
                  <a:srgbClr val="002060"/>
                </a:solidFill>
                <a:latin typeface="Dosis"/>
                <a:ea typeface="Dosis"/>
                <a:cs typeface="Dosis"/>
                <a:sym typeface="Dosis"/>
              </a:rPr>
              <a:t>A4)</a:t>
            </a:r>
          </a:p>
          <a:p>
            <a:pPr marL="285750" lvl="0" indent="-285750">
              <a:spcBef>
                <a:spcPts val="1200"/>
              </a:spcBef>
              <a:buFont typeface="Arial" panose="020B0604020202020204" pitchFamily="34" charset="0"/>
              <a:buChar char="•"/>
            </a:pPr>
            <a:r>
              <a:rPr lang="en-US" altLang="zh-TW" sz="1800" dirty="0">
                <a:solidFill>
                  <a:srgbClr val="002060"/>
                </a:solidFill>
                <a:latin typeface="Dosis"/>
                <a:ea typeface="Dosis"/>
                <a:cs typeface="Dosis"/>
                <a:sym typeface="Dosis"/>
              </a:rPr>
              <a:t>SCL - </a:t>
            </a:r>
            <a:r>
              <a:rPr lang="zh-TW" altLang="en-US" sz="1800" dirty="0">
                <a:solidFill>
                  <a:srgbClr val="002060"/>
                </a:solidFill>
                <a:latin typeface="Dosis"/>
                <a:ea typeface="Dosis"/>
                <a:cs typeface="Dosis"/>
                <a:sym typeface="Dosis"/>
              </a:rPr>
              <a:t>串行時鐘 </a:t>
            </a:r>
            <a:r>
              <a:rPr lang="en-US" altLang="zh-TW" sz="1800" dirty="0">
                <a:solidFill>
                  <a:srgbClr val="002060"/>
                </a:solidFill>
                <a:latin typeface="Dosis"/>
                <a:ea typeface="Dosis"/>
                <a:cs typeface="Dosis"/>
                <a:sym typeface="Dosis"/>
              </a:rPr>
              <a:t>(</a:t>
            </a:r>
            <a:r>
              <a:rPr lang="zh-TW" altLang="en-US" sz="1800" dirty="0">
                <a:solidFill>
                  <a:srgbClr val="002060"/>
                </a:solidFill>
                <a:latin typeface="Dosis"/>
                <a:ea typeface="Dosis"/>
                <a:cs typeface="Dosis"/>
                <a:sym typeface="Dosis"/>
              </a:rPr>
              <a:t>可接</a:t>
            </a:r>
            <a:r>
              <a:rPr lang="en-US" altLang="zh-TW" sz="1800" dirty="0">
                <a:solidFill>
                  <a:srgbClr val="002060"/>
                </a:solidFill>
                <a:latin typeface="Dosis"/>
                <a:ea typeface="Dosis"/>
                <a:cs typeface="Dosis"/>
                <a:sym typeface="Dosis"/>
              </a:rPr>
              <a:t>A5</a:t>
            </a:r>
            <a:r>
              <a:rPr lang="en-US" altLang="zh-TW" sz="1800" dirty="0" smtClean="0">
                <a:solidFill>
                  <a:srgbClr val="002060"/>
                </a:solidFill>
                <a:latin typeface="Dosis"/>
                <a:ea typeface="Dosis"/>
                <a:cs typeface="Dosis"/>
                <a:sym typeface="Dosis"/>
              </a:rPr>
              <a:t>)</a:t>
            </a:r>
            <a:endParaRPr lang="en-US" altLang="zh-TW" sz="1800" dirty="0">
              <a:solidFill>
                <a:srgbClr val="002060"/>
              </a:solidFill>
              <a:latin typeface="Dosis"/>
              <a:ea typeface="Dosis"/>
              <a:cs typeface="Dosis"/>
              <a:sym typeface="Dosis"/>
            </a:endParaRPr>
          </a:p>
          <a:p>
            <a:pPr marL="285750" lvl="0" indent="-285750">
              <a:spcBef>
                <a:spcPts val="1200"/>
              </a:spcBef>
              <a:buFont typeface="Arial" panose="020B0604020202020204" pitchFamily="34" charset="0"/>
              <a:buChar char="•"/>
            </a:pPr>
            <a:r>
              <a:rPr lang="en-US" altLang="zh-TW" sz="1800" dirty="0">
                <a:solidFill>
                  <a:srgbClr val="002060"/>
                </a:solidFill>
                <a:latin typeface="Dosis"/>
                <a:ea typeface="Dosis"/>
                <a:cs typeface="Dosis"/>
                <a:sym typeface="Dosis"/>
              </a:rPr>
              <a:t>I2C </a:t>
            </a:r>
            <a:r>
              <a:rPr lang="zh-TW" altLang="en-US" sz="1800" dirty="0">
                <a:solidFill>
                  <a:srgbClr val="002060"/>
                </a:solidFill>
                <a:latin typeface="Dosis"/>
                <a:ea typeface="Dosis"/>
                <a:cs typeface="Dosis"/>
                <a:sym typeface="Dosis"/>
              </a:rPr>
              <a:t>上有一個藍色的十字可變電阻，用於調較</a:t>
            </a:r>
            <a:r>
              <a:rPr lang="en-US" altLang="zh-TW" sz="1800" dirty="0">
                <a:solidFill>
                  <a:srgbClr val="002060"/>
                </a:solidFill>
                <a:latin typeface="Dosis"/>
                <a:ea typeface="Dosis"/>
                <a:cs typeface="Dosis"/>
                <a:sym typeface="Dosis"/>
              </a:rPr>
              <a:t>LCD</a:t>
            </a:r>
            <a:r>
              <a:rPr lang="zh-TW" altLang="en-US" sz="1800" dirty="0">
                <a:solidFill>
                  <a:srgbClr val="002060"/>
                </a:solidFill>
                <a:latin typeface="Dosis"/>
                <a:ea typeface="Dosis"/>
                <a:cs typeface="Dosis"/>
                <a:sym typeface="Dosis"/>
              </a:rPr>
              <a:t>對比光度</a:t>
            </a:r>
          </a:p>
          <a:p>
            <a:pPr marL="285750" lvl="0" indent="-285750">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十字電阻旁邊有</a:t>
            </a:r>
            <a:r>
              <a:rPr lang="en-US" altLang="zh-TW" sz="1800" dirty="0">
                <a:solidFill>
                  <a:srgbClr val="002060"/>
                </a:solidFill>
                <a:latin typeface="Dosis"/>
                <a:ea typeface="Dosis"/>
                <a:cs typeface="Dosis"/>
                <a:sym typeface="Dosis"/>
              </a:rPr>
              <a:t>3</a:t>
            </a:r>
            <a:r>
              <a:rPr lang="zh-TW" altLang="en-US" sz="1800" dirty="0">
                <a:solidFill>
                  <a:srgbClr val="002060"/>
                </a:solidFill>
                <a:latin typeface="Dosis"/>
                <a:ea typeface="Dosis"/>
                <a:cs typeface="Dosis"/>
                <a:sym typeface="Dosis"/>
              </a:rPr>
              <a:t>個地址位</a:t>
            </a:r>
            <a:r>
              <a:rPr lang="en-US" altLang="zh-TW" sz="1800" dirty="0">
                <a:solidFill>
                  <a:srgbClr val="002060"/>
                </a:solidFill>
                <a:latin typeface="Dosis"/>
                <a:ea typeface="Dosis"/>
                <a:cs typeface="Dosis"/>
                <a:sym typeface="Dosis"/>
              </a:rPr>
              <a:t>(A0</a:t>
            </a:r>
            <a:r>
              <a:rPr lang="zh-TW" altLang="en-US" sz="1800" dirty="0">
                <a:solidFill>
                  <a:srgbClr val="002060"/>
                </a:solidFill>
                <a:latin typeface="Dosis"/>
                <a:ea typeface="Dosis"/>
                <a:cs typeface="Dosis"/>
                <a:sym typeface="Dosis"/>
              </a:rPr>
              <a:t>， </a:t>
            </a:r>
            <a:r>
              <a:rPr lang="en-US" altLang="zh-TW" sz="1800" dirty="0">
                <a:solidFill>
                  <a:srgbClr val="002060"/>
                </a:solidFill>
                <a:latin typeface="Dosis"/>
                <a:ea typeface="Dosis"/>
                <a:cs typeface="Dosis"/>
                <a:sym typeface="Dosis"/>
              </a:rPr>
              <a:t>A1</a:t>
            </a:r>
            <a:r>
              <a:rPr lang="zh-TW" altLang="en-US" sz="1800" dirty="0">
                <a:solidFill>
                  <a:srgbClr val="002060"/>
                </a:solidFill>
                <a:latin typeface="Dosis"/>
                <a:ea typeface="Dosis"/>
                <a:cs typeface="Dosis"/>
                <a:sym typeface="Dosis"/>
              </a:rPr>
              <a:t>， </a:t>
            </a:r>
            <a:r>
              <a:rPr lang="en-US" altLang="zh-TW" sz="1800" dirty="0">
                <a:solidFill>
                  <a:srgbClr val="002060"/>
                </a:solidFill>
                <a:latin typeface="Dosis"/>
                <a:ea typeface="Dosis"/>
                <a:cs typeface="Dosis"/>
                <a:sym typeface="Dosis"/>
              </a:rPr>
              <a:t>A2)</a:t>
            </a:r>
            <a:r>
              <a:rPr lang="zh-TW" altLang="en-US" sz="1800" dirty="0">
                <a:solidFill>
                  <a:srgbClr val="002060"/>
                </a:solidFill>
                <a:latin typeface="Dosis"/>
                <a:ea typeface="Dosis"/>
                <a:cs typeface="Dosis"/>
                <a:sym typeface="Dosis"/>
              </a:rPr>
              <a:t>，焊接組合後可以用作內部通訊網選址。由於在這實驗裡只用一塊，所以無需理會</a:t>
            </a:r>
          </a:p>
          <a:p>
            <a:pPr marL="285750" lvl="0" indent="-285750">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這模組的另一端插著一個跨接器 </a:t>
            </a:r>
            <a:r>
              <a:rPr lang="en-US" altLang="zh-TW" sz="1800" dirty="0">
                <a:solidFill>
                  <a:srgbClr val="002060"/>
                </a:solidFill>
                <a:latin typeface="Dosis"/>
                <a:ea typeface="Dosis"/>
                <a:cs typeface="Dosis"/>
                <a:sym typeface="Dosis"/>
              </a:rPr>
              <a:t>(Jumper)</a:t>
            </a:r>
            <a:r>
              <a:rPr lang="zh-TW" altLang="en-US" sz="1800" dirty="0">
                <a:solidFill>
                  <a:srgbClr val="002060"/>
                </a:solidFill>
                <a:latin typeface="Dosis"/>
                <a:ea typeface="Dosis"/>
                <a:cs typeface="Dosis"/>
                <a:sym typeface="Dosis"/>
              </a:rPr>
              <a:t>，那可用作開關</a:t>
            </a: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dirty="0"/>
          </a:p>
        </p:txBody>
      </p:sp>
      <p:pic>
        <p:nvPicPr>
          <p:cNvPr id="6" name="Google Shape;130;p25"/>
          <p:cNvPicPr preferRelativeResize="0"/>
          <p:nvPr/>
        </p:nvPicPr>
        <p:blipFill>
          <a:blip r:embed="rId3">
            <a:alphaModFix/>
          </a:blip>
          <a:stretch>
            <a:fillRect/>
          </a:stretch>
        </p:blipFill>
        <p:spPr>
          <a:xfrm>
            <a:off x="4267200" y="1352550"/>
            <a:ext cx="2971800" cy="1285882"/>
          </a:xfrm>
          <a:prstGeom prst="rect">
            <a:avLst/>
          </a:prstGeom>
          <a:noFill/>
          <a:ln>
            <a:noFill/>
          </a:ln>
        </p:spPr>
      </p:pic>
    </p:spTree>
    <p:extLst>
      <p:ext uri="{BB962C8B-B14F-4D97-AF65-F5344CB8AC3E}">
        <p14:creationId xmlns:p14="http://schemas.microsoft.com/office/powerpoint/2010/main" val="15684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2" name="Rectangle 1"/>
          <p:cNvSpPr/>
          <p:nvPr/>
        </p:nvSpPr>
        <p:spPr>
          <a:xfrm>
            <a:off x="3429000" y="209550"/>
            <a:ext cx="1723549" cy="707886"/>
          </a:xfrm>
          <a:prstGeom prst="rect">
            <a:avLst/>
          </a:prstGeom>
        </p:spPr>
        <p:txBody>
          <a:bodyPr wrap="none">
            <a:spAutoFit/>
          </a:bodyPr>
          <a:lstStyle/>
          <a:p>
            <a:r>
              <a:rPr lang="en-GB" sz="4000" dirty="0">
                <a:solidFill>
                  <a:schemeClr val="accent1"/>
                </a:solidFill>
              </a:rPr>
              <a:t>線路圖</a:t>
            </a:r>
            <a:endParaRPr lang="en-US" sz="4000" dirty="0">
              <a:solidFill>
                <a:schemeClr val="accent1"/>
              </a:solidFill>
            </a:endParaRPr>
          </a:p>
        </p:txBody>
      </p:sp>
      <p:pic>
        <p:nvPicPr>
          <p:cNvPr id="7" name="Google Shape;135;p26"/>
          <p:cNvPicPr preferRelativeResize="0"/>
          <p:nvPr/>
        </p:nvPicPr>
        <p:blipFill>
          <a:blip r:embed="rId3">
            <a:clrChange>
              <a:clrFrom>
                <a:srgbClr val="FFFFFF"/>
              </a:clrFrom>
              <a:clrTo>
                <a:srgbClr val="FFFFFF">
                  <a:alpha val="0"/>
                </a:srgbClr>
              </a:clrTo>
            </a:clrChange>
            <a:alphaModFix/>
          </a:blip>
          <a:stretch>
            <a:fillRect/>
          </a:stretch>
        </p:blipFill>
        <p:spPr>
          <a:xfrm rot="10800000">
            <a:off x="1066800" y="917436"/>
            <a:ext cx="6968025" cy="3914775"/>
          </a:xfrm>
          <a:prstGeom prst="rect">
            <a:avLst/>
          </a:prstGeom>
          <a:noFill/>
          <a:ln>
            <a:noFill/>
          </a:ln>
        </p:spPr>
      </p:pic>
    </p:spTree>
    <p:extLst>
      <p:ext uri="{BB962C8B-B14F-4D97-AF65-F5344CB8AC3E}">
        <p14:creationId xmlns:p14="http://schemas.microsoft.com/office/powerpoint/2010/main" val="141114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8"/>
          <p:cNvSpPr txBox="1">
            <a:spLocks noGrp="1"/>
          </p:cNvSpPr>
          <p:nvPr>
            <p:ph type="ctrTitle" idx="4294967295"/>
          </p:nvPr>
        </p:nvSpPr>
        <p:spPr>
          <a:xfrm>
            <a:off x="685800" y="996376"/>
            <a:ext cx="8153400" cy="990600"/>
          </a:xfrm>
          <a:prstGeom prst="rect">
            <a:avLst/>
          </a:prstGeom>
        </p:spPr>
        <p:txBody>
          <a:bodyPr spcFirstLastPara="1" wrap="square" lIns="91425" tIns="91425" rIns="91425" bIns="91425" anchor="b" anchorCtr="0">
            <a:noAutofit/>
          </a:bodyPr>
          <a:lstStyle/>
          <a:p>
            <a:pPr lvl="0" algn="ctr"/>
            <a:r>
              <a:rPr lang="en-GB" sz="6000" dirty="0"/>
              <a:t>掃瞄I2C </a:t>
            </a:r>
            <a:r>
              <a:rPr lang="en-GB" sz="6000" dirty="0" err="1" smtClean="0"/>
              <a:t>地址位</a:t>
            </a:r>
            <a:endParaRPr sz="6000" dirty="0"/>
          </a:p>
        </p:txBody>
      </p:sp>
      <p:sp>
        <p:nvSpPr>
          <p:cNvPr id="572" name="Google Shape;572;p1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2" name="Rectangle 1"/>
          <p:cNvSpPr/>
          <p:nvPr/>
        </p:nvSpPr>
        <p:spPr>
          <a:xfrm>
            <a:off x="1371600" y="2203162"/>
            <a:ext cx="6705600" cy="584775"/>
          </a:xfrm>
          <a:prstGeom prst="rect">
            <a:avLst/>
          </a:prstGeom>
        </p:spPr>
        <p:txBody>
          <a:bodyPr wrap="square">
            <a:spAutoFit/>
          </a:bodyPr>
          <a:lstStyle/>
          <a:p>
            <a:pPr marL="285750" indent="-285750">
              <a:spcBef>
                <a:spcPts val="1200"/>
              </a:spcBef>
              <a:buSzPts val="1800"/>
              <a:buFont typeface="Arial" panose="020B0604020202020204" pitchFamily="34" charset="0"/>
              <a:buChar char="•"/>
            </a:pPr>
            <a:r>
              <a:rPr lang="zh-TW" altLang="en-US" sz="1600" dirty="0">
                <a:solidFill>
                  <a:srgbClr val="002060"/>
                </a:solidFill>
                <a:latin typeface="Dosis"/>
                <a:ea typeface="Dosis"/>
                <a:cs typeface="Dosis"/>
              </a:rPr>
              <a:t>使用前</a:t>
            </a:r>
            <a:r>
              <a:rPr lang="en-US" altLang="zh-TW" sz="1600" dirty="0">
                <a:solidFill>
                  <a:srgbClr val="002060"/>
                </a:solidFill>
                <a:latin typeface="Dosis"/>
                <a:ea typeface="Dosis"/>
                <a:cs typeface="Dosis"/>
              </a:rPr>
              <a:t>I2C</a:t>
            </a:r>
            <a:r>
              <a:rPr lang="zh-TW" altLang="en-US" sz="1600" dirty="0">
                <a:solidFill>
                  <a:srgbClr val="002060"/>
                </a:solidFill>
                <a:latin typeface="Dosis"/>
                <a:ea typeface="Dosis"/>
                <a:cs typeface="Dosis"/>
              </a:rPr>
              <a:t>前必須知道其地址位， 通常是 </a:t>
            </a:r>
            <a:r>
              <a:rPr lang="en-US" altLang="zh-TW" sz="1600" dirty="0">
                <a:solidFill>
                  <a:srgbClr val="002060"/>
                </a:solidFill>
                <a:latin typeface="Dosis"/>
                <a:ea typeface="Dosis"/>
                <a:cs typeface="Dosis"/>
              </a:rPr>
              <a:t>63 (0x3F)</a:t>
            </a:r>
            <a:r>
              <a:rPr lang="zh-TW" altLang="en-US" sz="1600" dirty="0">
                <a:solidFill>
                  <a:srgbClr val="002060"/>
                </a:solidFill>
                <a:latin typeface="Dosis"/>
                <a:ea typeface="Dosis"/>
                <a:cs typeface="Dosis"/>
              </a:rPr>
              <a:t>。 如果不肯定， 或者使用多於</a:t>
            </a:r>
            <a:r>
              <a:rPr lang="en-US" altLang="zh-TW" sz="1600" dirty="0">
                <a:solidFill>
                  <a:srgbClr val="002060"/>
                </a:solidFill>
                <a:latin typeface="Dosis"/>
                <a:ea typeface="Dosis"/>
                <a:cs typeface="Dosis"/>
              </a:rPr>
              <a:t>1</a:t>
            </a:r>
            <a:r>
              <a:rPr lang="zh-TW" altLang="en-US" sz="1600" dirty="0">
                <a:solidFill>
                  <a:srgbClr val="002060"/>
                </a:solidFill>
                <a:latin typeface="Dosis"/>
                <a:ea typeface="Dosis"/>
                <a:cs typeface="Dosis"/>
              </a:rPr>
              <a:t>塊，也可以掃瞄出來：</a:t>
            </a:r>
          </a:p>
        </p:txBody>
      </p:sp>
      <p:graphicFrame>
        <p:nvGraphicFramePr>
          <p:cNvPr id="4" name="Object 3"/>
          <p:cNvGraphicFramePr>
            <a:graphicFrameLocks noChangeAspect="1"/>
          </p:cNvGraphicFramePr>
          <p:nvPr>
            <p:extLst>
              <p:ext uri="{D42A27DB-BD31-4B8C-83A1-F6EECF244321}">
                <p14:modId xmlns:p14="http://schemas.microsoft.com/office/powerpoint/2010/main" val="4150280365"/>
              </p:ext>
            </p:extLst>
          </p:nvPr>
        </p:nvGraphicFramePr>
        <p:xfrm>
          <a:off x="3886200" y="3105150"/>
          <a:ext cx="1354667" cy="1143000"/>
        </p:xfrm>
        <a:graphic>
          <a:graphicData uri="http://schemas.openxmlformats.org/presentationml/2006/ole">
            <mc:AlternateContent xmlns:mc="http://schemas.openxmlformats.org/markup-compatibility/2006">
              <mc:Choice xmlns:v="urn:schemas-microsoft-com:vml" Requires="v">
                <p:oleObj spid="_x0000_s3077"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886200" y="3105150"/>
                        <a:ext cx="1354667" cy="1143000"/>
                      </a:xfrm>
                      <a:prstGeom prst="rect">
                        <a:avLst/>
                      </a:prstGeom>
                    </p:spPr>
                  </p:pic>
                </p:oleObj>
              </mc:Fallback>
            </mc:AlternateContent>
          </a:graphicData>
        </a:graphic>
      </p:graphicFrame>
    </p:spTree>
    <p:extLst>
      <p:ext uri="{BB962C8B-B14F-4D97-AF65-F5344CB8AC3E}">
        <p14:creationId xmlns:p14="http://schemas.microsoft.com/office/powerpoint/2010/main" val="401709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lvl="0"/>
            <a:r>
              <a:rPr lang="en-GB" sz="3600" dirty="0" err="1"/>
              <a:t>下載及安裝程式庫</a:t>
            </a:r>
            <a:endParaRPr sz="3600" dirty="0"/>
          </a:p>
        </p:txBody>
      </p:sp>
      <p:sp>
        <p:nvSpPr>
          <p:cNvPr id="531" name="Google Shape;531;p13"/>
          <p:cNvSpPr txBox="1"/>
          <p:nvPr/>
        </p:nvSpPr>
        <p:spPr>
          <a:xfrm>
            <a:off x="747924" y="1123950"/>
            <a:ext cx="7100676" cy="3733800"/>
          </a:xfrm>
          <a:prstGeom prst="rect">
            <a:avLst/>
          </a:prstGeom>
          <a:noFill/>
          <a:ln>
            <a:noFill/>
          </a:ln>
        </p:spPr>
        <p:txBody>
          <a:bodyPr spcFirstLastPara="1" wrap="square" lIns="91425" tIns="91425" rIns="91425" bIns="91425" anchor="t" anchorCtr="0">
            <a:noAutofit/>
          </a:bodyPr>
          <a:lstStyle/>
          <a:p>
            <a:pPr marL="285750" lvl="0" indent="-285750">
              <a:lnSpc>
                <a:spcPct val="150000"/>
              </a:lnSpc>
              <a:spcBef>
                <a:spcPts val="1200"/>
              </a:spcBef>
              <a:buFont typeface="Arial" panose="020B0604020202020204" pitchFamily="34" charset="0"/>
              <a:buChar char="•"/>
            </a:pPr>
            <a:r>
              <a:rPr lang="en-US" altLang="zh-TW" sz="1800" dirty="0">
                <a:solidFill>
                  <a:srgbClr val="002060"/>
                </a:solidFill>
                <a:latin typeface="Dosis"/>
                <a:ea typeface="Dosis"/>
                <a:cs typeface="Dosis"/>
                <a:sym typeface="Dosis"/>
              </a:rPr>
              <a:t>The </a:t>
            </a:r>
            <a:r>
              <a:rPr lang="en-US" altLang="zh-TW" sz="1800" dirty="0" err="1">
                <a:solidFill>
                  <a:srgbClr val="002060"/>
                </a:solidFill>
                <a:latin typeface="Dosis"/>
                <a:ea typeface="Dosis"/>
                <a:cs typeface="Dosis"/>
                <a:sym typeface="Dosis"/>
              </a:rPr>
              <a:t>NewLiquidCrystal</a:t>
            </a:r>
            <a:r>
              <a:rPr lang="en-US" altLang="zh-TW" sz="1800" dirty="0">
                <a:solidFill>
                  <a:srgbClr val="002060"/>
                </a:solidFill>
                <a:latin typeface="Dosis"/>
                <a:ea typeface="Dosis"/>
                <a:cs typeface="Dosis"/>
                <a:sym typeface="Dosis"/>
              </a:rPr>
              <a:t> Library (</a:t>
            </a:r>
            <a:r>
              <a:rPr lang="zh-TW" altLang="en-US" sz="1800" dirty="0">
                <a:solidFill>
                  <a:srgbClr val="002060"/>
                </a:solidFill>
                <a:latin typeface="Dosis"/>
                <a:ea typeface="Dosis"/>
                <a:cs typeface="Dosis"/>
                <a:sym typeface="Dosis"/>
              </a:rPr>
              <a:t>比原本跟來</a:t>
            </a:r>
            <a:r>
              <a:rPr lang="en-US" altLang="zh-TW" sz="1800" dirty="0">
                <a:solidFill>
                  <a:srgbClr val="002060"/>
                </a:solidFill>
                <a:latin typeface="Dosis"/>
                <a:ea typeface="Dosis"/>
                <a:cs typeface="Dosis"/>
                <a:sym typeface="Dosis"/>
              </a:rPr>
              <a:t>Arduino IDE</a:t>
            </a:r>
            <a:r>
              <a:rPr lang="zh-TW" altLang="en-US" sz="1800" dirty="0">
                <a:solidFill>
                  <a:srgbClr val="002060"/>
                </a:solidFill>
                <a:latin typeface="Dosis"/>
                <a:ea typeface="Dosis"/>
                <a:cs typeface="Dosis"/>
                <a:sym typeface="Dosis"/>
              </a:rPr>
              <a:t>的</a:t>
            </a:r>
            <a:r>
              <a:rPr lang="en-US" altLang="zh-TW" sz="1800" dirty="0">
                <a:solidFill>
                  <a:srgbClr val="002060"/>
                </a:solidFill>
                <a:latin typeface="Dosis"/>
                <a:ea typeface="Dosis"/>
                <a:cs typeface="Dosis"/>
                <a:sym typeface="Dosis"/>
              </a:rPr>
              <a:t>Liquid Crystal Library</a:t>
            </a:r>
            <a:r>
              <a:rPr lang="zh-TW" altLang="en-US" sz="1800" dirty="0">
                <a:solidFill>
                  <a:srgbClr val="002060"/>
                </a:solidFill>
                <a:latin typeface="Dosis"/>
                <a:ea typeface="Dosis"/>
                <a:cs typeface="Dosis"/>
                <a:sym typeface="Dosis"/>
              </a:rPr>
              <a:t>程式庫有所改良</a:t>
            </a:r>
            <a:r>
              <a:rPr lang="en-US" altLang="zh-TW" sz="1800" dirty="0">
                <a:solidFill>
                  <a:srgbClr val="002060"/>
                </a:solidFill>
                <a:latin typeface="Dosis"/>
                <a:ea typeface="Dosis"/>
                <a:cs typeface="Dosis"/>
                <a:sym typeface="Dosis"/>
              </a:rPr>
              <a:t>: </a:t>
            </a:r>
            <a:r>
              <a:rPr lang="zh-TW" altLang="en-US" sz="1800" dirty="0">
                <a:solidFill>
                  <a:srgbClr val="002060"/>
                </a:solidFill>
                <a:latin typeface="Dosis"/>
                <a:ea typeface="Dosis"/>
                <a:cs typeface="Dosis"/>
                <a:sym typeface="Dosis"/>
              </a:rPr>
              <a:t>可以使用</a:t>
            </a:r>
            <a:r>
              <a:rPr lang="en-US" altLang="zh-TW" sz="1800" dirty="0">
                <a:solidFill>
                  <a:srgbClr val="002060"/>
                </a:solidFill>
                <a:latin typeface="Dosis"/>
                <a:ea typeface="Dosis"/>
                <a:cs typeface="Dosis"/>
                <a:sym typeface="Dosis"/>
              </a:rPr>
              <a:t>I2C</a:t>
            </a:r>
            <a:r>
              <a:rPr lang="zh-TW" altLang="en-US" sz="1800" dirty="0">
                <a:solidFill>
                  <a:srgbClr val="002060"/>
                </a:solidFill>
                <a:latin typeface="Dosis"/>
                <a:ea typeface="Dosis"/>
                <a:cs typeface="Dosis"/>
                <a:sym typeface="Dosis"/>
              </a:rPr>
              <a:t>， 更好的表現</a:t>
            </a:r>
            <a:r>
              <a:rPr lang="en-US" altLang="zh-TW" sz="1800" dirty="0">
                <a:solidFill>
                  <a:srgbClr val="002060"/>
                </a:solidFill>
                <a:latin typeface="Dosis"/>
                <a:ea typeface="Dosis"/>
                <a:cs typeface="Dosis"/>
                <a:sym typeface="Dosis"/>
              </a:rPr>
              <a:t>)</a:t>
            </a:r>
          </a:p>
          <a:p>
            <a:pPr marL="285750" lvl="0" indent="-285750">
              <a:lnSpc>
                <a:spcPct val="150000"/>
              </a:lnSpc>
              <a:spcBef>
                <a:spcPts val="1200"/>
              </a:spcBef>
              <a:buFont typeface="Arial" panose="020B0604020202020204" pitchFamily="34" charset="0"/>
              <a:buChar char="•"/>
            </a:pPr>
            <a:r>
              <a:rPr lang="en-US" altLang="zh-TW" sz="1800" dirty="0">
                <a:solidFill>
                  <a:srgbClr val="002060"/>
                </a:solidFill>
                <a:latin typeface="Dosis"/>
                <a:ea typeface="Dosis"/>
                <a:cs typeface="Dosis"/>
                <a:sym typeface="Dosis"/>
              </a:rPr>
              <a:t>https://bitbucket.org/fmalpartida/new-liquidcrystal/downloads/</a:t>
            </a:r>
          </a:p>
          <a:p>
            <a:pPr lvl="0">
              <a:lnSpc>
                <a:spcPct val="150000"/>
              </a:lnSpc>
              <a:spcBef>
                <a:spcPts val="1200"/>
              </a:spcBef>
            </a:pPr>
            <a:r>
              <a:rPr lang="zh-TW" altLang="en-US" sz="1800" dirty="0" smtClean="0">
                <a:solidFill>
                  <a:srgbClr val="002060"/>
                </a:solidFill>
                <a:latin typeface="Dosis"/>
                <a:ea typeface="Dosis"/>
                <a:cs typeface="Dosis"/>
                <a:sym typeface="Dosis"/>
              </a:rPr>
              <a:t>在</a:t>
            </a:r>
            <a:r>
              <a:rPr lang="en-US" altLang="zh-TW" sz="1800" dirty="0">
                <a:solidFill>
                  <a:srgbClr val="002060"/>
                </a:solidFill>
                <a:latin typeface="Dosis"/>
                <a:ea typeface="Dosis"/>
                <a:cs typeface="Dosis"/>
                <a:sym typeface="Dosis"/>
              </a:rPr>
              <a:t>IDE</a:t>
            </a:r>
            <a:r>
              <a:rPr lang="zh-TW" altLang="en-US" sz="1800" dirty="0" smtClean="0">
                <a:solidFill>
                  <a:srgbClr val="002060"/>
                </a:solidFill>
                <a:latin typeface="Dosis"/>
                <a:ea typeface="Dosis"/>
                <a:cs typeface="Dosis"/>
                <a:sym typeface="Dosis"/>
              </a:rPr>
              <a:t>內：</a:t>
            </a:r>
            <a:endParaRPr lang="en-US" altLang="zh-TW" sz="1800" dirty="0">
              <a:solidFill>
                <a:srgbClr val="002060"/>
              </a:solidFill>
              <a:latin typeface="Dosis"/>
              <a:ea typeface="Dosis"/>
              <a:cs typeface="Dosis"/>
              <a:sym typeface="Dosis"/>
            </a:endParaRPr>
          </a:p>
          <a:p>
            <a:pPr marL="285750" lvl="0" indent="-285750">
              <a:lnSpc>
                <a:spcPct val="150000"/>
              </a:lnSpc>
              <a:spcBef>
                <a:spcPts val="1200"/>
              </a:spcBef>
              <a:buFont typeface="Arial" panose="020B0604020202020204" pitchFamily="34" charset="0"/>
              <a:buChar char="•"/>
            </a:pPr>
            <a:r>
              <a:rPr lang="en-US" altLang="zh-TW" sz="1800" dirty="0">
                <a:solidFill>
                  <a:srgbClr val="002060"/>
                </a:solidFill>
                <a:latin typeface="Dosis"/>
                <a:ea typeface="Dosis"/>
                <a:cs typeface="Dosis"/>
                <a:sym typeface="Dosis"/>
              </a:rPr>
              <a:t>Sketch menu, Include Library, Add Zip Library, Open </a:t>
            </a:r>
            <a:r>
              <a:rPr lang="zh-TW" altLang="en-US" sz="1800" dirty="0">
                <a:solidFill>
                  <a:srgbClr val="002060"/>
                </a:solidFill>
                <a:latin typeface="Dosis"/>
                <a:ea typeface="Dosis"/>
                <a:cs typeface="Dosis"/>
                <a:sym typeface="Dosis"/>
              </a:rPr>
              <a:t>那下載的程式庫</a:t>
            </a:r>
          </a:p>
          <a:p>
            <a:pPr marL="285750" lvl="0" indent="-285750">
              <a:lnSpc>
                <a:spcPct val="150000"/>
              </a:lnSpc>
              <a:spcBef>
                <a:spcPts val="1200"/>
              </a:spcBef>
              <a:buFont typeface="Arial" panose="020B0604020202020204" pitchFamily="34" charset="0"/>
              <a:buChar char="•"/>
            </a:pPr>
            <a:r>
              <a:rPr lang="en-US" altLang="zh-TW" sz="1800" dirty="0">
                <a:solidFill>
                  <a:srgbClr val="002060"/>
                </a:solidFill>
                <a:latin typeface="Dosis"/>
                <a:ea typeface="Dosis"/>
                <a:cs typeface="Dosis"/>
                <a:sym typeface="Dosis"/>
              </a:rPr>
              <a:t>Sketch menu, Include Library, Manage Libraries, Filter </a:t>
            </a:r>
            <a:r>
              <a:rPr lang="en-US" altLang="zh-TW" sz="1800" dirty="0" smtClean="0">
                <a:solidFill>
                  <a:srgbClr val="002060"/>
                </a:solidFill>
                <a:latin typeface="Dosis"/>
                <a:ea typeface="Dosis"/>
                <a:cs typeface="Dosis"/>
                <a:sym typeface="Dosis"/>
              </a:rPr>
              <a:t>“:</a:t>
            </a:r>
            <a:r>
              <a:rPr lang="en-US" altLang="zh-TW" sz="1800" dirty="0" err="1" smtClean="0">
                <a:solidFill>
                  <a:srgbClr val="002060"/>
                </a:solidFill>
                <a:latin typeface="Dosis"/>
                <a:ea typeface="Dosis"/>
                <a:cs typeface="Dosis"/>
                <a:sym typeface="Dosis"/>
              </a:rPr>
              <a:t>NewLiquidCrystal</a:t>
            </a:r>
            <a:r>
              <a:rPr lang="en-US" altLang="zh-TW" sz="1800" dirty="0" smtClean="0">
                <a:solidFill>
                  <a:srgbClr val="002060"/>
                </a:solidFill>
                <a:latin typeface="Dosis"/>
                <a:ea typeface="Dosis"/>
                <a:cs typeface="Dosis"/>
                <a:sym typeface="Dosis"/>
              </a:rPr>
              <a:t>”, </a:t>
            </a:r>
            <a:r>
              <a:rPr lang="en-US" altLang="zh-TW" sz="1800" dirty="0">
                <a:solidFill>
                  <a:srgbClr val="002060"/>
                </a:solidFill>
                <a:latin typeface="Dosis"/>
                <a:ea typeface="Dosis"/>
                <a:cs typeface="Dosis"/>
                <a:sym typeface="Dosis"/>
              </a:rPr>
              <a:t>Install </a:t>
            </a:r>
            <a:r>
              <a:rPr lang="zh-TW" altLang="en-US" sz="1800" dirty="0" smtClean="0">
                <a:solidFill>
                  <a:srgbClr val="002060"/>
                </a:solidFill>
                <a:latin typeface="Dosis"/>
                <a:ea typeface="Dosis"/>
                <a:cs typeface="Dosis"/>
                <a:sym typeface="Dosis"/>
              </a:rPr>
              <a:t>（如</a:t>
            </a:r>
            <a:r>
              <a:rPr lang="zh-TW" altLang="en-US" sz="1800" dirty="0">
                <a:solidFill>
                  <a:srgbClr val="002060"/>
                </a:solidFill>
                <a:latin typeface="Dosis"/>
                <a:ea typeface="Dosis"/>
                <a:cs typeface="Dosis"/>
                <a:sym typeface="Dosis"/>
              </a:rPr>
              <a:t>果未安裝的</a:t>
            </a:r>
            <a:r>
              <a:rPr lang="zh-TW" altLang="en-US" sz="1800" dirty="0" smtClean="0">
                <a:solidFill>
                  <a:srgbClr val="002060"/>
                </a:solidFill>
                <a:latin typeface="Dosis"/>
                <a:ea typeface="Dosis"/>
                <a:cs typeface="Dosis"/>
                <a:sym typeface="Dosis"/>
              </a:rPr>
              <a:t>話）</a:t>
            </a:r>
            <a:r>
              <a:rPr lang="en-US" altLang="zh-TW" sz="1800" dirty="0" smtClean="0">
                <a:solidFill>
                  <a:srgbClr val="002060"/>
                </a:solidFill>
                <a:latin typeface="Dosis"/>
                <a:ea typeface="Dosis"/>
                <a:cs typeface="Dosis"/>
                <a:sym typeface="Dosis"/>
              </a:rPr>
              <a:t> </a:t>
            </a:r>
            <a:endParaRPr lang="en-US" altLang="zh-TW" sz="1800" dirty="0">
              <a:solidFill>
                <a:srgbClr val="002060"/>
              </a:solidFill>
              <a:latin typeface="Dosis"/>
              <a:ea typeface="Dosis"/>
              <a:cs typeface="Dosis"/>
              <a:sym typeface="Dosis"/>
            </a:endParaRP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15</a:t>
            </a:fld>
            <a:endParaRPr dirty="0"/>
          </a:p>
        </p:txBody>
      </p:sp>
    </p:spTree>
    <p:extLst>
      <p:ext uri="{BB962C8B-B14F-4D97-AF65-F5344CB8AC3E}">
        <p14:creationId xmlns:p14="http://schemas.microsoft.com/office/powerpoint/2010/main" val="26190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8"/>
          <p:cNvSpPr txBox="1">
            <a:spLocks noGrp="1"/>
          </p:cNvSpPr>
          <p:nvPr>
            <p:ph type="ctrTitle" idx="4294967295"/>
          </p:nvPr>
        </p:nvSpPr>
        <p:spPr>
          <a:xfrm>
            <a:off x="685800" y="895350"/>
            <a:ext cx="7772400" cy="2017549"/>
          </a:xfrm>
          <a:prstGeom prst="rect">
            <a:avLst/>
          </a:prstGeom>
        </p:spPr>
        <p:txBody>
          <a:bodyPr spcFirstLastPara="1" wrap="square" lIns="91425" tIns="91425" rIns="91425" bIns="91425" anchor="b" anchorCtr="0">
            <a:noAutofit/>
          </a:bodyPr>
          <a:lstStyle/>
          <a:p>
            <a:pPr lvl="0" algn="ctr"/>
            <a:r>
              <a:rPr lang="zh-TW" altLang="en-US" sz="6000" dirty="0"/>
              <a:t>程式</a:t>
            </a:r>
            <a:r>
              <a:rPr lang="zh-TW" altLang="en-US" sz="6000" dirty="0" smtClean="0"/>
              <a:t>碼</a:t>
            </a:r>
            <a:r>
              <a:rPr lang="en-US" altLang="zh-TW" sz="6000" dirty="0" smtClean="0"/>
              <a:t/>
            </a:r>
            <a:br>
              <a:rPr lang="en-US" altLang="zh-TW" sz="6000" dirty="0" smtClean="0"/>
            </a:br>
            <a:r>
              <a:rPr lang="en-US" altLang="zh-TW" sz="6000" dirty="0" smtClean="0"/>
              <a:t>CODE</a:t>
            </a:r>
            <a:endParaRPr sz="6000" dirty="0"/>
          </a:p>
        </p:txBody>
      </p:sp>
      <p:sp>
        <p:nvSpPr>
          <p:cNvPr id="572" name="Google Shape;572;p1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26606755"/>
              </p:ext>
            </p:extLst>
          </p:nvPr>
        </p:nvGraphicFramePr>
        <p:xfrm>
          <a:off x="3810000" y="2952750"/>
          <a:ext cx="1444978" cy="1219200"/>
        </p:xfrm>
        <a:graphic>
          <a:graphicData uri="http://schemas.openxmlformats.org/presentationml/2006/ole">
            <mc:AlternateContent xmlns:mc="http://schemas.openxmlformats.org/markup-compatibility/2006">
              <mc:Choice xmlns:v="urn:schemas-microsoft-com:vml" Requires="v">
                <p:oleObj spid="_x0000_s4098"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810000" y="2952750"/>
                        <a:ext cx="1444978" cy="1219200"/>
                      </a:xfrm>
                      <a:prstGeom prst="rect">
                        <a:avLst/>
                      </a:prstGeom>
                    </p:spPr>
                  </p:pic>
                </p:oleObj>
              </mc:Fallback>
            </mc:AlternateContent>
          </a:graphicData>
        </a:graphic>
      </p:graphicFrame>
    </p:spTree>
    <p:extLst>
      <p:ext uri="{BB962C8B-B14F-4D97-AF65-F5344CB8AC3E}">
        <p14:creationId xmlns:p14="http://schemas.microsoft.com/office/powerpoint/2010/main" val="2015974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35"/>
          <p:cNvSpPr txBox="1">
            <a:spLocks noGrp="1"/>
          </p:cNvSpPr>
          <p:nvPr>
            <p:ph type="ctrTitle" idx="4294967295"/>
          </p:nvPr>
        </p:nvSpPr>
        <p:spPr>
          <a:xfrm>
            <a:off x="3657600" y="1945350"/>
            <a:ext cx="32292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t>THANKS!</a:t>
            </a:r>
            <a:endParaRPr sz="6000" dirty="0"/>
          </a:p>
        </p:txBody>
      </p:sp>
      <p:sp>
        <p:nvSpPr>
          <p:cNvPr id="734" name="Google Shape;734;p35"/>
          <p:cNvSpPr/>
          <p:nvPr/>
        </p:nvSpPr>
        <p:spPr>
          <a:xfrm>
            <a:off x="2257757" y="1885950"/>
            <a:ext cx="1180108" cy="108997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C78D8"/>
              </a:solidFill>
            </a:endParaRPr>
          </a:p>
        </p:txBody>
      </p:sp>
      <p:sp>
        <p:nvSpPr>
          <p:cNvPr id="735" name="Google Shape;735;p3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lvl="0"/>
            <a:r>
              <a:rPr lang="zh-TW" altLang="en-US" sz="3600" dirty="0"/>
              <a:t>簡介</a:t>
            </a:r>
            <a:endParaRPr sz="3600" dirty="0"/>
          </a:p>
        </p:txBody>
      </p:sp>
      <p:sp>
        <p:nvSpPr>
          <p:cNvPr id="531" name="Google Shape;531;p13"/>
          <p:cNvSpPr txBox="1"/>
          <p:nvPr/>
        </p:nvSpPr>
        <p:spPr>
          <a:xfrm>
            <a:off x="747924" y="971550"/>
            <a:ext cx="6186275" cy="3810000"/>
          </a:xfrm>
          <a:prstGeom prst="rect">
            <a:avLst/>
          </a:prstGeom>
          <a:noFill/>
          <a:ln>
            <a:noFill/>
          </a:ln>
        </p:spPr>
        <p:txBody>
          <a:bodyPr spcFirstLastPara="1" wrap="square" lIns="91425" tIns="91425" rIns="91425" bIns="91425" anchor="t" anchorCtr="0">
            <a:noAutofit/>
          </a:bodyPr>
          <a:lstStyle/>
          <a:p>
            <a:pPr lvl="0">
              <a:lnSpc>
                <a:spcPct val="150000"/>
              </a:lnSpc>
              <a:spcBef>
                <a:spcPts val="1200"/>
              </a:spcBef>
            </a:pPr>
            <a:r>
              <a:rPr lang="zh-TW" altLang="en-US" sz="1800" dirty="0">
                <a:solidFill>
                  <a:srgbClr val="002060"/>
                </a:solidFill>
                <a:latin typeface="Dosis"/>
                <a:ea typeface="Dosis"/>
                <a:cs typeface="Dosis"/>
                <a:sym typeface="Dosis"/>
              </a:rPr>
              <a:t>本教案以超聲波測量距離，並將資料顯示係電腦和</a:t>
            </a:r>
            <a:r>
              <a:rPr lang="en-US" altLang="zh-TW" sz="1800" dirty="0">
                <a:solidFill>
                  <a:srgbClr val="002060"/>
                </a:solidFill>
                <a:latin typeface="Dosis"/>
                <a:ea typeface="Dosis"/>
                <a:cs typeface="Dosis"/>
                <a:sym typeface="Dosis"/>
              </a:rPr>
              <a:t>LCD</a:t>
            </a:r>
            <a:r>
              <a:rPr lang="zh-TW" altLang="en-US" sz="1800" dirty="0">
                <a:solidFill>
                  <a:srgbClr val="002060"/>
                </a:solidFill>
                <a:latin typeface="Dosis"/>
                <a:ea typeface="Dosis"/>
                <a:cs typeface="Dosis"/>
                <a:sym typeface="Dosis"/>
              </a:rPr>
              <a:t>上</a:t>
            </a:r>
          </a:p>
          <a:p>
            <a:pPr marL="285750" lvl="0" indent="-285750">
              <a:lnSpc>
                <a:spcPct val="150000"/>
              </a:lnSpc>
              <a:spcBef>
                <a:spcPts val="1200"/>
              </a:spcBef>
              <a:buFont typeface="Arial" panose="020B0604020202020204" pitchFamily="34" charset="0"/>
              <a:buChar char="•"/>
            </a:pPr>
            <a:r>
              <a:rPr lang="zh-TW" altLang="en-US" sz="1800" dirty="0" smtClean="0">
                <a:solidFill>
                  <a:srgbClr val="002060"/>
                </a:solidFill>
                <a:latin typeface="Dosis"/>
                <a:ea typeface="Dosis"/>
                <a:cs typeface="Dosis"/>
                <a:sym typeface="Dosis"/>
              </a:rPr>
              <a:t>教</a:t>
            </a:r>
            <a:r>
              <a:rPr lang="zh-TW" altLang="en-US" sz="1800" dirty="0">
                <a:solidFill>
                  <a:srgbClr val="002060"/>
                </a:solidFill>
                <a:latin typeface="Dosis"/>
                <a:ea typeface="Dosis"/>
                <a:cs typeface="Dosis"/>
                <a:sym typeface="Dosis"/>
              </a:rPr>
              <a:t>案分兩階段介紹應用的方法。第一階段介紹如何操作超聲波傳感器，並在電腦顯示數據。第二階段介紹如何將所得資料顯示在</a:t>
            </a:r>
            <a:r>
              <a:rPr lang="en-US" altLang="zh-TW" sz="1800" dirty="0">
                <a:solidFill>
                  <a:srgbClr val="002060"/>
                </a:solidFill>
                <a:latin typeface="Dosis"/>
                <a:ea typeface="Dosis"/>
                <a:cs typeface="Dosis"/>
                <a:sym typeface="Dosis"/>
              </a:rPr>
              <a:t>LCD</a:t>
            </a:r>
            <a:r>
              <a:rPr lang="zh-TW" altLang="en-US" sz="1800" dirty="0">
                <a:solidFill>
                  <a:srgbClr val="002060"/>
                </a:solidFill>
                <a:latin typeface="Dosis"/>
                <a:ea typeface="Dosis"/>
                <a:cs typeface="Dosis"/>
                <a:sym typeface="Dosis"/>
              </a:rPr>
              <a:t>上，這就可以獨立運作，並可流動使用</a:t>
            </a:r>
          </a:p>
          <a:p>
            <a:pPr marL="285750" lvl="0" indent="-285750">
              <a:lnSpc>
                <a:spcPct val="150000"/>
              </a:lnSpc>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順道介紹安裝外置程式庫的方法。閃燈實驗和二進制加法都無需程式庫，</a:t>
            </a:r>
            <a:r>
              <a:rPr lang="en-US" altLang="zh-TW" sz="1800" dirty="0">
                <a:solidFill>
                  <a:srgbClr val="002060"/>
                </a:solidFill>
                <a:latin typeface="Dosis"/>
                <a:ea typeface="Dosis"/>
                <a:cs typeface="Dosis"/>
                <a:sym typeface="Dosis"/>
              </a:rPr>
              <a:t>PM2.5</a:t>
            </a:r>
            <a:r>
              <a:rPr lang="zh-TW" altLang="en-US" sz="1800" dirty="0">
                <a:solidFill>
                  <a:srgbClr val="002060"/>
                </a:solidFill>
                <a:latin typeface="Dosis"/>
                <a:ea typeface="Dosis"/>
                <a:cs typeface="Dosis"/>
                <a:sym typeface="Dosis"/>
              </a:rPr>
              <a:t>需要用到程式庫，但只是在程式內註明即可。今次要先自行下載，</a:t>
            </a:r>
            <a:r>
              <a:rPr lang="en-US" altLang="zh-TW" sz="1800" dirty="0">
                <a:solidFill>
                  <a:srgbClr val="002060"/>
                </a:solidFill>
                <a:latin typeface="Dosis"/>
                <a:ea typeface="Dosis"/>
                <a:cs typeface="Dosis"/>
                <a:sym typeface="Dosis"/>
              </a:rPr>
              <a:t>include Libraries (.zip)</a:t>
            </a:r>
            <a:r>
              <a:rPr lang="zh-TW" altLang="en-US" sz="1800" dirty="0">
                <a:solidFill>
                  <a:srgbClr val="002060"/>
                </a:solidFill>
                <a:latin typeface="Dosis"/>
                <a:ea typeface="Dosis"/>
                <a:cs typeface="Dosis"/>
                <a:sym typeface="Dosis"/>
              </a:rPr>
              <a:t>， </a:t>
            </a:r>
            <a:r>
              <a:rPr lang="en-US" altLang="zh-TW" sz="1800" dirty="0">
                <a:solidFill>
                  <a:srgbClr val="002060"/>
                </a:solidFill>
                <a:latin typeface="Dosis"/>
                <a:ea typeface="Dosis"/>
                <a:cs typeface="Dosis"/>
                <a:sym typeface="Dosis"/>
              </a:rPr>
              <a:t>Manage Libraries</a:t>
            </a:r>
            <a:r>
              <a:rPr lang="zh-TW" altLang="en-US" sz="1800" dirty="0">
                <a:solidFill>
                  <a:srgbClr val="002060"/>
                </a:solidFill>
                <a:latin typeface="Dosis"/>
                <a:ea typeface="Dosis"/>
                <a:cs typeface="Dosis"/>
                <a:sym typeface="Dosis"/>
              </a:rPr>
              <a:t>，選取再安裝。</a:t>
            </a: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Google Shape;548;p15"/>
          <p:cNvSpPr txBox="1">
            <a:spLocks noGrp="1"/>
          </p:cNvSpPr>
          <p:nvPr>
            <p:ph type="body" idx="1"/>
          </p:nvPr>
        </p:nvSpPr>
        <p:spPr>
          <a:xfrm>
            <a:off x="2159250" y="1719075"/>
            <a:ext cx="4825500" cy="1705350"/>
          </a:xfrm>
          <a:prstGeom prst="rect">
            <a:avLst/>
          </a:prstGeom>
        </p:spPr>
        <p:txBody>
          <a:bodyPr spcFirstLastPara="1" wrap="square" lIns="91425" tIns="91425" rIns="91425" bIns="91425" anchor="ctr" anchorCtr="0">
            <a:noAutofit/>
          </a:bodyPr>
          <a:lstStyle/>
          <a:p>
            <a:pPr marL="0" indent="0">
              <a:spcBef>
                <a:spcPts val="0"/>
              </a:spcBef>
              <a:buClr>
                <a:srgbClr val="3C78D8"/>
              </a:buClr>
              <a:buSzPts val="1800"/>
              <a:buNone/>
            </a:pPr>
            <a:r>
              <a:rPr lang="zh-TW" altLang="en-US" sz="6000" b="0" dirty="0">
                <a:solidFill>
                  <a:srgbClr val="3C78D8"/>
                </a:solidFill>
                <a:latin typeface="Sniglet"/>
                <a:ea typeface="Sniglet"/>
                <a:cs typeface="Sniglet"/>
                <a:sym typeface="Sniglet"/>
              </a:rPr>
              <a:t>第一階段</a:t>
            </a:r>
          </a:p>
          <a:p>
            <a:pPr marL="0" indent="0">
              <a:spcBef>
                <a:spcPts val="0"/>
              </a:spcBef>
              <a:buClr>
                <a:srgbClr val="3C78D8"/>
              </a:buClr>
              <a:buSzPts val="1800"/>
              <a:buNone/>
            </a:pPr>
            <a:r>
              <a:rPr lang="zh-TW" altLang="en-US" sz="6000" b="0" dirty="0">
                <a:solidFill>
                  <a:srgbClr val="3C78D8"/>
                </a:solidFill>
                <a:latin typeface="Sniglet"/>
                <a:ea typeface="Sniglet"/>
                <a:cs typeface="Sniglet"/>
                <a:sym typeface="Sniglet"/>
              </a:rPr>
              <a:t>超聲波</a:t>
            </a:r>
            <a:r>
              <a:rPr lang="zh-TW" altLang="en-US" sz="6000" b="0" dirty="0">
                <a:solidFill>
                  <a:srgbClr val="3C78D8"/>
                </a:solidFill>
                <a:latin typeface="Sniglet"/>
                <a:ea typeface="Sniglet"/>
                <a:cs typeface="Sniglet"/>
                <a:sym typeface="Arial"/>
              </a:rPr>
              <a:t>測距</a:t>
            </a:r>
            <a:endParaRPr sz="6000" b="0" dirty="0">
              <a:solidFill>
                <a:srgbClr val="3C78D8"/>
              </a:solidFill>
              <a:latin typeface="Sniglet"/>
              <a:ea typeface="Sniglet"/>
              <a:cs typeface="Sniglet"/>
              <a:sym typeface="Sniglet"/>
            </a:endParaRPr>
          </a:p>
        </p:txBody>
      </p:sp>
    </p:spTree>
    <p:extLst>
      <p:ext uri="{BB962C8B-B14F-4D97-AF65-F5344CB8AC3E}">
        <p14:creationId xmlns:p14="http://schemas.microsoft.com/office/powerpoint/2010/main" val="3608285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lvl="0"/>
            <a:r>
              <a:rPr lang="en-GB" sz="3600" dirty="0"/>
              <a:t>超聲波</a:t>
            </a:r>
            <a:r>
              <a:rPr lang="en-GB" sz="3600" dirty="0">
                <a:latin typeface="Arial"/>
                <a:ea typeface="Arial"/>
                <a:cs typeface="Arial"/>
                <a:sym typeface="Arial"/>
              </a:rPr>
              <a:t>傳感器</a:t>
            </a:r>
            <a:endParaRPr sz="3600" dirty="0"/>
          </a:p>
        </p:txBody>
      </p:sp>
      <p:sp>
        <p:nvSpPr>
          <p:cNvPr id="531" name="Google Shape;531;p13"/>
          <p:cNvSpPr txBox="1"/>
          <p:nvPr/>
        </p:nvSpPr>
        <p:spPr>
          <a:xfrm>
            <a:off x="747924" y="1123950"/>
            <a:ext cx="6186275" cy="3657600"/>
          </a:xfrm>
          <a:prstGeom prst="rect">
            <a:avLst/>
          </a:prstGeom>
          <a:noFill/>
          <a:ln>
            <a:noFill/>
          </a:ln>
        </p:spPr>
        <p:txBody>
          <a:bodyPr spcFirstLastPara="1" wrap="square" lIns="91425" tIns="91425" rIns="91425" bIns="91425" anchor="t" anchorCtr="0">
            <a:noAutofit/>
          </a:bodyPr>
          <a:lstStyle/>
          <a:p>
            <a:pPr marL="285750" lvl="0" indent="-285750">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這款超聲波傳感器</a:t>
            </a:r>
            <a:r>
              <a:rPr lang="en-US" altLang="zh-TW" sz="1800" dirty="0">
                <a:solidFill>
                  <a:srgbClr val="002060"/>
                </a:solidFill>
                <a:latin typeface="Dosis"/>
                <a:ea typeface="Dosis"/>
                <a:cs typeface="Dosis"/>
                <a:sym typeface="Dosis"/>
              </a:rPr>
              <a:t>(HC-SR04) </a:t>
            </a:r>
            <a:r>
              <a:rPr lang="zh-TW" altLang="en-US" sz="1800" dirty="0">
                <a:solidFill>
                  <a:srgbClr val="002060"/>
                </a:solidFill>
                <a:latin typeface="Dosis"/>
                <a:ea typeface="Dosis"/>
                <a:cs typeface="Dosis"/>
                <a:sym typeface="Dosis"/>
              </a:rPr>
              <a:t>功能多樣， 特別是在機器人或智能車等項目的技術中。這樣便宜組件測量距離在它自己和最近的固體之間使用超聲脈衝的物體聲音。 它具有合理的準確性和隨買即用的方便。</a:t>
            </a:r>
          </a:p>
          <a:p>
            <a:pPr marL="285750" lvl="0" indent="-285750">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它的工作原理分為兩部分：發射器和接收器</a:t>
            </a:r>
          </a:p>
          <a:p>
            <a:pPr marL="285750" lvl="0" indent="-285750">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超聲波是定向的。如果前方沒有障礙物，相鄰的接收器就不會感應到。</a:t>
            </a:r>
          </a:p>
          <a:p>
            <a:pPr marL="285750" lvl="0" indent="-285750">
              <a:spcBef>
                <a:spcPts val="1200"/>
              </a:spcBef>
              <a:buFont typeface="Arial" panose="020B0604020202020204" pitchFamily="34" charset="0"/>
              <a:buChar char="•"/>
            </a:pPr>
            <a:r>
              <a:rPr lang="zh-TW" altLang="en-US" sz="1800" dirty="0">
                <a:solidFill>
                  <a:srgbClr val="002060"/>
                </a:solidFill>
                <a:latin typeface="Dosis"/>
                <a:ea typeface="Dosis"/>
                <a:cs typeface="Dosis"/>
                <a:sym typeface="Dosis"/>
              </a:rPr>
              <a:t>如果出現障礙物，其表面會反射信號，愈近愈快。其間的時間延遲就用於計算正比之間的距離。</a:t>
            </a: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pic>
        <p:nvPicPr>
          <p:cNvPr id="5" name="Google Shape;73;p16"/>
          <p:cNvPicPr preferRelativeResize="0"/>
          <p:nvPr/>
        </p:nvPicPr>
        <p:blipFill rotWithShape="1">
          <a:blip r:embed="rId3">
            <a:alphaModFix/>
          </a:blip>
          <a:srcRect t="21264" r="4205" b="19881"/>
          <a:stretch/>
        </p:blipFill>
        <p:spPr>
          <a:xfrm>
            <a:off x="5029200" y="133349"/>
            <a:ext cx="2114551" cy="1133475"/>
          </a:xfrm>
          <a:prstGeom prst="rect">
            <a:avLst/>
          </a:prstGeom>
          <a:noFill/>
          <a:ln>
            <a:noFill/>
          </a:ln>
        </p:spPr>
      </p:pic>
    </p:spTree>
    <p:extLst>
      <p:ext uri="{BB962C8B-B14F-4D97-AF65-F5344CB8AC3E}">
        <p14:creationId xmlns:p14="http://schemas.microsoft.com/office/powerpoint/2010/main" val="128053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Google Shape;548;p15"/>
          <p:cNvSpPr txBox="1">
            <a:spLocks noGrp="1"/>
          </p:cNvSpPr>
          <p:nvPr>
            <p:ph type="body" idx="1"/>
          </p:nvPr>
        </p:nvSpPr>
        <p:spPr>
          <a:xfrm>
            <a:off x="5486400" y="1432487"/>
            <a:ext cx="3327075" cy="2809874"/>
          </a:xfrm>
          <a:prstGeom prst="rect">
            <a:avLst/>
          </a:prstGeom>
        </p:spPr>
        <p:txBody>
          <a:bodyPr spcFirstLastPara="1" wrap="square" lIns="91425" tIns="91425" rIns="91425" bIns="91425" anchor="t" anchorCtr="0">
            <a:noAutofit/>
          </a:bodyPr>
          <a:lstStyle/>
          <a:p>
            <a:pPr marL="285750" indent="-285750" algn="l">
              <a:spcBef>
                <a:spcPts val="1200"/>
              </a:spcBef>
              <a:buClr>
                <a:srgbClr val="000000"/>
              </a:buClr>
              <a:buSzPts val="1800"/>
              <a:buFont typeface="Arial" panose="020B0604020202020204" pitchFamily="34" charset="0"/>
              <a:buChar char="•"/>
            </a:pPr>
            <a:r>
              <a:rPr lang="en-US" altLang="zh-TW" sz="1800" b="0" dirty="0">
                <a:solidFill>
                  <a:srgbClr val="002060"/>
                </a:solidFill>
                <a:sym typeface="Arial"/>
              </a:rPr>
              <a:t>GND - GND</a:t>
            </a:r>
            <a:r>
              <a:rPr lang="zh-TW" altLang="en-US" sz="1800" b="0" dirty="0">
                <a:solidFill>
                  <a:srgbClr val="002060"/>
                </a:solidFill>
                <a:sym typeface="Arial"/>
              </a:rPr>
              <a:t>（建議</a:t>
            </a:r>
            <a:r>
              <a:rPr lang="en-US" altLang="zh-TW" sz="1800" b="0" dirty="0">
                <a:solidFill>
                  <a:srgbClr val="002060"/>
                </a:solidFill>
                <a:sym typeface="Arial"/>
              </a:rPr>
              <a:t>: </a:t>
            </a:r>
            <a:r>
              <a:rPr lang="zh-TW" altLang="en-US" sz="1800" b="0" dirty="0">
                <a:solidFill>
                  <a:srgbClr val="002060"/>
                </a:solidFill>
                <a:sym typeface="Arial"/>
              </a:rPr>
              <a:t>如果在通電的話， 通常先將此針連接， 以緩解電壓）</a:t>
            </a:r>
          </a:p>
          <a:p>
            <a:pPr marL="285750" indent="-285750" algn="l">
              <a:spcBef>
                <a:spcPts val="1200"/>
              </a:spcBef>
              <a:buClr>
                <a:srgbClr val="000000"/>
              </a:buClr>
              <a:buSzPts val="1800"/>
              <a:buFont typeface="Arial" panose="020B0604020202020204" pitchFamily="34" charset="0"/>
              <a:buChar char="•"/>
            </a:pPr>
            <a:r>
              <a:rPr lang="en-US" altLang="zh-TW" sz="1800" b="0" dirty="0">
                <a:solidFill>
                  <a:srgbClr val="002060"/>
                </a:solidFill>
                <a:sym typeface="Arial"/>
              </a:rPr>
              <a:t>TRIG - </a:t>
            </a:r>
            <a:r>
              <a:rPr lang="zh-TW" altLang="en-US" sz="1800" b="0" dirty="0">
                <a:solidFill>
                  <a:srgbClr val="002060"/>
                </a:solidFill>
                <a:sym typeface="Arial"/>
              </a:rPr>
              <a:t>觸發引腳（輸入）</a:t>
            </a:r>
            <a:r>
              <a:rPr lang="en-US" altLang="zh-TW" sz="1800" b="0" dirty="0">
                <a:solidFill>
                  <a:srgbClr val="002060"/>
                </a:solidFill>
                <a:sym typeface="Arial"/>
              </a:rPr>
              <a:t>10</a:t>
            </a:r>
          </a:p>
          <a:p>
            <a:pPr marL="285750" indent="-285750" algn="l">
              <a:spcBef>
                <a:spcPts val="1200"/>
              </a:spcBef>
              <a:buClr>
                <a:srgbClr val="000000"/>
              </a:buClr>
              <a:buSzPts val="1800"/>
              <a:buFont typeface="Arial" panose="020B0604020202020204" pitchFamily="34" charset="0"/>
              <a:buChar char="•"/>
            </a:pPr>
            <a:r>
              <a:rPr lang="en-US" altLang="zh-TW" sz="1800" b="0" dirty="0">
                <a:solidFill>
                  <a:srgbClr val="002060"/>
                </a:solidFill>
                <a:sym typeface="Arial"/>
              </a:rPr>
              <a:t>ECHO - </a:t>
            </a:r>
            <a:r>
              <a:rPr lang="zh-TW" altLang="en-US" sz="1800" b="0" dirty="0">
                <a:solidFill>
                  <a:srgbClr val="002060"/>
                </a:solidFill>
                <a:sym typeface="Arial"/>
              </a:rPr>
              <a:t>迴聲引腳（輸出）</a:t>
            </a:r>
            <a:r>
              <a:rPr lang="en-US" altLang="zh-TW" sz="1800" b="0" dirty="0">
                <a:solidFill>
                  <a:srgbClr val="002060"/>
                </a:solidFill>
                <a:sym typeface="Arial"/>
              </a:rPr>
              <a:t>13</a:t>
            </a:r>
          </a:p>
          <a:p>
            <a:pPr marL="285750" indent="-285750" algn="l">
              <a:spcBef>
                <a:spcPts val="1200"/>
              </a:spcBef>
              <a:buClr>
                <a:srgbClr val="000000"/>
              </a:buClr>
              <a:buSzPts val="1800"/>
              <a:buFont typeface="Arial" panose="020B0604020202020204" pitchFamily="34" charset="0"/>
              <a:buChar char="•"/>
            </a:pPr>
            <a:r>
              <a:rPr lang="en-US" altLang="zh-TW" sz="1800" b="0" dirty="0">
                <a:solidFill>
                  <a:srgbClr val="002060"/>
                </a:solidFill>
                <a:sym typeface="Arial"/>
              </a:rPr>
              <a:t>VCC - 5V</a:t>
            </a:r>
          </a:p>
          <a:p>
            <a:pPr marL="285750" indent="-285750" algn="l">
              <a:spcBef>
                <a:spcPts val="1200"/>
              </a:spcBef>
              <a:buClr>
                <a:srgbClr val="000000"/>
              </a:buClr>
              <a:buSzPts val="1800"/>
              <a:buFont typeface="Arial" panose="020B0604020202020204" pitchFamily="34" charset="0"/>
              <a:buChar char="•"/>
            </a:pPr>
            <a:endParaRPr lang="en-US" altLang="zh-TW" sz="1800" b="0" dirty="0">
              <a:solidFill>
                <a:srgbClr val="002060"/>
              </a:solidFill>
              <a:sym typeface="Arial"/>
            </a:endParaRPr>
          </a:p>
          <a:p>
            <a:pPr marL="285750" indent="-285750" algn="l">
              <a:spcBef>
                <a:spcPts val="1200"/>
              </a:spcBef>
              <a:buClr>
                <a:srgbClr val="000000"/>
              </a:buClr>
              <a:buSzPts val="1800"/>
              <a:buFont typeface="Arial" panose="020B0604020202020204" pitchFamily="34" charset="0"/>
              <a:buChar char="•"/>
            </a:pPr>
            <a:endParaRPr lang="en-US" altLang="zh-TW" sz="1800" b="0" dirty="0">
              <a:solidFill>
                <a:srgbClr val="002060"/>
              </a:solidFill>
              <a:sym typeface="Arial"/>
            </a:endParaRPr>
          </a:p>
          <a:p>
            <a:pPr marL="285750" indent="-285750" algn="l">
              <a:spcBef>
                <a:spcPts val="1200"/>
              </a:spcBef>
              <a:buClr>
                <a:srgbClr val="000000"/>
              </a:buClr>
              <a:buSzPts val="1800"/>
              <a:buFont typeface="Arial" panose="020B0604020202020204" pitchFamily="34" charset="0"/>
              <a:buChar char="•"/>
            </a:pPr>
            <a:endParaRPr lang="en-US" altLang="zh-TW" sz="1800" b="0" dirty="0">
              <a:solidFill>
                <a:srgbClr val="002060"/>
              </a:solidFill>
              <a:sym typeface="Arial"/>
            </a:endParaRPr>
          </a:p>
        </p:txBody>
      </p:sp>
      <p:sp>
        <p:nvSpPr>
          <p:cNvPr id="2" name="Rectangle 1"/>
          <p:cNvSpPr/>
          <p:nvPr/>
        </p:nvSpPr>
        <p:spPr>
          <a:xfrm>
            <a:off x="5791200" y="720864"/>
            <a:ext cx="1723549" cy="707886"/>
          </a:xfrm>
          <a:prstGeom prst="rect">
            <a:avLst/>
          </a:prstGeom>
        </p:spPr>
        <p:txBody>
          <a:bodyPr wrap="none">
            <a:spAutoFit/>
          </a:bodyPr>
          <a:lstStyle/>
          <a:p>
            <a:r>
              <a:rPr lang="en-GB" sz="4000" dirty="0">
                <a:solidFill>
                  <a:schemeClr val="accent1"/>
                </a:solidFill>
              </a:rPr>
              <a:t>線路圖</a:t>
            </a:r>
            <a:endParaRPr lang="en-US" sz="4000" dirty="0">
              <a:solidFill>
                <a:schemeClr val="accent1"/>
              </a:solidFill>
            </a:endParaRPr>
          </a:p>
        </p:txBody>
      </p:sp>
      <p:pic>
        <p:nvPicPr>
          <p:cNvPr id="6" name="Google Shape;80;p17"/>
          <p:cNvPicPr preferRelativeResize="0"/>
          <p:nvPr/>
        </p:nvPicPr>
        <p:blipFill>
          <a:blip r:embed="rId3">
            <a:alphaModFix/>
          </a:blip>
          <a:stretch>
            <a:fillRect/>
          </a:stretch>
        </p:blipFill>
        <p:spPr>
          <a:xfrm>
            <a:off x="177375" y="1657350"/>
            <a:ext cx="5232825" cy="201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lvl="0"/>
            <a:r>
              <a:rPr lang="en-GB" sz="3600" dirty="0" err="1">
                <a:latin typeface="Arial"/>
                <a:ea typeface="Arial"/>
                <a:cs typeface="Arial"/>
                <a:sym typeface="Arial"/>
              </a:rPr>
              <a:t>操作原理</a:t>
            </a:r>
            <a:endParaRPr sz="3600" dirty="0"/>
          </a:p>
        </p:txBody>
      </p:sp>
      <p:sp>
        <p:nvSpPr>
          <p:cNvPr id="531" name="Google Shape;531;p13"/>
          <p:cNvSpPr txBox="1"/>
          <p:nvPr/>
        </p:nvSpPr>
        <p:spPr>
          <a:xfrm>
            <a:off x="747924" y="1123950"/>
            <a:ext cx="6186275" cy="3657600"/>
          </a:xfrm>
          <a:prstGeom prst="rect">
            <a:avLst/>
          </a:prstGeom>
          <a:noFill/>
          <a:ln>
            <a:noFill/>
          </a:ln>
        </p:spPr>
        <p:txBody>
          <a:bodyPr spcFirstLastPara="1" wrap="square" lIns="91425" tIns="91425" rIns="91425" bIns="91425" anchor="t" anchorCtr="0">
            <a:noAutofit/>
          </a:bodyPr>
          <a:lstStyle/>
          <a:p>
            <a:pPr lvl="0">
              <a:spcBef>
                <a:spcPts val="1200"/>
              </a:spcBef>
              <a:buSzPts val="1800"/>
            </a:pPr>
            <a:r>
              <a:rPr lang="zh-TW" altLang="en-US" sz="1800" dirty="0">
                <a:solidFill>
                  <a:srgbClr val="002060"/>
                </a:solidFill>
                <a:latin typeface="Dosis"/>
                <a:ea typeface="Dosis"/>
                <a:cs typeface="Dosis"/>
              </a:rPr>
              <a:t>操</a:t>
            </a:r>
            <a:r>
              <a:rPr lang="zh-TW" altLang="en-US" sz="1800" dirty="0">
                <a:solidFill>
                  <a:srgbClr val="002060"/>
                </a:solidFill>
                <a:latin typeface="Dosis"/>
                <a:ea typeface="Dosis"/>
                <a:cs typeface="Dosis"/>
              </a:rPr>
              <a:t>作：</a:t>
            </a:r>
            <a:endParaRPr lang="en-US" altLang="zh-TW" sz="1800" dirty="0">
              <a:solidFill>
                <a:srgbClr val="002060"/>
              </a:solidFill>
              <a:latin typeface="Dosis"/>
              <a:ea typeface="Dosis"/>
              <a:cs typeface="Dosis"/>
            </a:endParaRPr>
          </a:p>
          <a:p>
            <a:pPr marL="285750" indent="-285750">
              <a:spcBef>
                <a:spcPts val="1200"/>
              </a:spcBef>
              <a:buSzPts val="1800"/>
              <a:buFont typeface="Arial" panose="020B0604020202020204" pitchFamily="34" charset="0"/>
              <a:buChar char="•"/>
            </a:pPr>
            <a:r>
              <a:rPr lang="en-US" altLang="zh-TW" sz="1800" dirty="0">
                <a:solidFill>
                  <a:srgbClr val="002060"/>
                </a:solidFill>
                <a:latin typeface="Dosis"/>
                <a:ea typeface="Dosis"/>
                <a:cs typeface="Dosis"/>
              </a:rPr>
              <a:t>TRIG - </a:t>
            </a:r>
            <a:r>
              <a:rPr lang="zh-TW" altLang="en-US" sz="1800" dirty="0">
                <a:solidFill>
                  <a:srgbClr val="002060"/>
                </a:solidFill>
                <a:latin typeface="Dosis"/>
                <a:ea typeface="Dosis"/>
                <a:cs typeface="Dosis"/>
              </a:rPr>
              <a:t>觸發引腳發送</a:t>
            </a:r>
            <a:r>
              <a:rPr lang="en-US" altLang="zh-TW" sz="1800" dirty="0">
                <a:solidFill>
                  <a:srgbClr val="002060"/>
                </a:solidFill>
                <a:latin typeface="Dosis"/>
                <a:ea typeface="Dosis"/>
                <a:cs typeface="Dosis"/>
              </a:rPr>
              <a:t>5</a:t>
            </a:r>
            <a:r>
              <a:rPr lang="zh-TW" altLang="en-US" sz="1800" dirty="0">
                <a:solidFill>
                  <a:srgbClr val="002060"/>
                </a:solidFill>
                <a:latin typeface="Dosis"/>
                <a:ea typeface="Dosis"/>
                <a:cs typeface="Dosis"/>
              </a:rPr>
              <a:t>伏</a:t>
            </a:r>
            <a:r>
              <a:rPr lang="en-US" altLang="zh-TW" sz="1800" dirty="0">
                <a:solidFill>
                  <a:srgbClr val="002060"/>
                </a:solidFill>
                <a:latin typeface="Dosis"/>
                <a:ea typeface="Dosis"/>
                <a:cs typeface="Dosis"/>
              </a:rPr>
              <a:t>10uS</a:t>
            </a:r>
            <a:r>
              <a:rPr lang="zh-TW" altLang="en-US" sz="1800" dirty="0">
                <a:solidFill>
                  <a:srgbClr val="002060"/>
                </a:solidFill>
                <a:latin typeface="Dosis"/>
                <a:ea typeface="Dosis"/>
                <a:cs typeface="Dosis"/>
              </a:rPr>
              <a:t>（微秒）脈衝</a:t>
            </a:r>
          </a:p>
          <a:p>
            <a:pPr marL="285750" indent="-285750">
              <a:spcBef>
                <a:spcPts val="1200"/>
              </a:spcBef>
              <a:buSzPts val="1800"/>
              <a:buFont typeface="Arial" panose="020B0604020202020204" pitchFamily="34" charset="0"/>
              <a:buChar char="•"/>
            </a:pPr>
            <a:r>
              <a:rPr lang="en-US" altLang="zh-TW" sz="1800" dirty="0">
                <a:solidFill>
                  <a:srgbClr val="002060"/>
                </a:solidFill>
                <a:latin typeface="Dosis"/>
                <a:ea typeface="Dosis"/>
                <a:cs typeface="Dosis"/>
              </a:rPr>
              <a:t>HC-SR04</a:t>
            </a:r>
            <a:r>
              <a:rPr lang="zh-TW" altLang="en-US" sz="1800" dirty="0">
                <a:solidFill>
                  <a:srgbClr val="002060"/>
                </a:solidFill>
                <a:latin typeface="Dosis"/>
                <a:ea typeface="Dosis"/>
                <a:cs typeface="Dosis"/>
              </a:rPr>
              <a:t>發送</a:t>
            </a:r>
            <a:r>
              <a:rPr lang="en-US" altLang="zh-TW" sz="1800" dirty="0">
                <a:solidFill>
                  <a:srgbClr val="002060"/>
                </a:solidFill>
                <a:latin typeface="Dosis"/>
                <a:ea typeface="Dosis"/>
                <a:cs typeface="Dosis"/>
              </a:rPr>
              <a:t>8</a:t>
            </a:r>
            <a:r>
              <a:rPr lang="zh-TW" altLang="en-US" sz="1800" dirty="0">
                <a:solidFill>
                  <a:srgbClr val="002060"/>
                </a:solidFill>
                <a:latin typeface="Dosis"/>
                <a:ea typeface="Dosis"/>
                <a:cs typeface="Dosis"/>
              </a:rPr>
              <a:t>個超聲波（</a:t>
            </a:r>
            <a:r>
              <a:rPr lang="en-US" altLang="zh-TW" sz="1800" dirty="0">
                <a:solidFill>
                  <a:srgbClr val="002060"/>
                </a:solidFill>
                <a:latin typeface="Dosis"/>
                <a:ea typeface="Dosis"/>
                <a:cs typeface="Dosis"/>
              </a:rPr>
              <a:t>40 KHz</a:t>
            </a:r>
            <a:r>
              <a:rPr lang="zh-TW" altLang="en-US" sz="1800" dirty="0">
                <a:solidFill>
                  <a:srgbClr val="002060"/>
                </a:solidFill>
                <a:latin typeface="Dosis"/>
                <a:ea typeface="Dosis"/>
                <a:cs typeface="Dosis"/>
              </a:rPr>
              <a:t>）脈衝</a:t>
            </a:r>
          </a:p>
          <a:p>
            <a:pPr marL="285750" indent="-285750">
              <a:spcBef>
                <a:spcPts val="1200"/>
              </a:spcBef>
              <a:buSzPts val="1800"/>
              <a:buFont typeface="Arial" panose="020B0604020202020204" pitchFamily="34" charset="0"/>
              <a:buChar char="•"/>
            </a:pPr>
            <a:r>
              <a:rPr lang="en-US" altLang="zh-TW" sz="1800" dirty="0">
                <a:solidFill>
                  <a:srgbClr val="002060"/>
                </a:solidFill>
                <a:latin typeface="Dosis"/>
                <a:ea typeface="Dosis"/>
                <a:cs typeface="Dosis"/>
              </a:rPr>
              <a:t>ECHO - </a:t>
            </a:r>
            <a:r>
              <a:rPr lang="zh-TW" altLang="en-US" sz="1800" dirty="0">
                <a:solidFill>
                  <a:srgbClr val="002060"/>
                </a:solidFill>
                <a:latin typeface="Dosis"/>
                <a:ea typeface="Dosis"/>
                <a:cs typeface="Dosis"/>
              </a:rPr>
              <a:t>回波引腳輸出</a:t>
            </a:r>
            <a:r>
              <a:rPr lang="en-US" altLang="zh-TW" sz="1800" dirty="0">
                <a:solidFill>
                  <a:srgbClr val="002060"/>
                </a:solidFill>
                <a:latin typeface="Dosis"/>
                <a:ea typeface="Dosis"/>
                <a:cs typeface="Dosis"/>
              </a:rPr>
              <a:t>150uS</a:t>
            </a:r>
            <a:r>
              <a:rPr lang="zh-TW" altLang="en-US" sz="1800" dirty="0">
                <a:solidFill>
                  <a:srgbClr val="002060"/>
                </a:solidFill>
                <a:latin typeface="Dosis"/>
                <a:ea typeface="Dosis"/>
                <a:cs typeface="Dosis"/>
              </a:rPr>
              <a:t>至</a:t>
            </a:r>
            <a:r>
              <a:rPr lang="en-US" altLang="zh-TW" sz="1800" dirty="0">
                <a:solidFill>
                  <a:srgbClr val="002060"/>
                </a:solidFill>
                <a:latin typeface="Dosis"/>
                <a:ea typeface="Dosis"/>
                <a:cs typeface="Dosis"/>
              </a:rPr>
              <a:t>25mS</a:t>
            </a:r>
            <a:r>
              <a:rPr lang="zh-TW" altLang="en-US" sz="1800" dirty="0">
                <a:solidFill>
                  <a:srgbClr val="002060"/>
                </a:solidFill>
                <a:latin typeface="Dosis"/>
                <a:ea typeface="Dosis"/>
                <a:cs typeface="Dosis"/>
              </a:rPr>
              <a:t>（微秒）的脈衝</a:t>
            </a:r>
          </a:p>
          <a:p>
            <a:pPr marL="285750" indent="-285750">
              <a:spcBef>
                <a:spcPts val="1200"/>
              </a:spcBef>
              <a:buSzPts val="1800"/>
              <a:buFont typeface="Arial" panose="020B0604020202020204" pitchFamily="34" charset="0"/>
              <a:buChar char="•"/>
            </a:pPr>
            <a:r>
              <a:rPr lang="zh-TW" altLang="en-US" sz="1800" dirty="0">
                <a:solidFill>
                  <a:srgbClr val="002060"/>
                </a:solidFill>
                <a:latin typeface="Dosis"/>
                <a:ea typeface="Dosis"/>
                <a:cs typeface="Dosis"/>
              </a:rPr>
              <a:t>回波脈衝的脈衝寬度用於計算距離</a:t>
            </a:r>
          </a:p>
          <a:p>
            <a:pPr marL="285750" indent="-285750">
              <a:spcBef>
                <a:spcPts val="1200"/>
              </a:spcBef>
              <a:buSzPts val="1800"/>
              <a:buFont typeface="Arial" panose="020B0604020202020204" pitchFamily="34" charset="0"/>
              <a:buChar char="•"/>
            </a:pPr>
            <a:r>
              <a:rPr lang="zh-TW" altLang="en-US" sz="1800" dirty="0">
                <a:solidFill>
                  <a:srgbClr val="002060"/>
                </a:solidFill>
                <a:latin typeface="Dosis"/>
                <a:ea typeface="Dosis"/>
                <a:cs typeface="Dosis"/>
              </a:rPr>
              <a:t>如果沒有檢測到物體，迴聲脈衝將在</a:t>
            </a:r>
            <a:r>
              <a:rPr lang="en-US" altLang="zh-TW" sz="1800" dirty="0">
                <a:solidFill>
                  <a:srgbClr val="002060"/>
                </a:solidFill>
                <a:latin typeface="Dosis"/>
                <a:ea typeface="Dosis"/>
                <a:cs typeface="Dosis"/>
              </a:rPr>
              <a:t>38mS</a:t>
            </a:r>
            <a:r>
              <a:rPr lang="zh-TW" altLang="en-US" sz="1800" dirty="0">
                <a:solidFill>
                  <a:srgbClr val="002060"/>
                </a:solidFill>
                <a:latin typeface="Dosis"/>
                <a:ea typeface="Dosis"/>
                <a:cs typeface="Dosis"/>
              </a:rPr>
              <a:t>後超時。 否則，檢測到</a:t>
            </a:r>
            <a:r>
              <a:rPr lang="en-US" altLang="zh-TW" sz="1800" dirty="0">
                <a:solidFill>
                  <a:srgbClr val="002060"/>
                </a:solidFill>
                <a:latin typeface="Dosis"/>
                <a:ea typeface="Dosis"/>
                <a:cs typeface="Dosis"/>
              </a:rPr>
              <a:t>Echo</a:t>
            </a:r>
            <a:r>
              <a:rPr lang="zh-TW" altLang="en-US" sz="1800" dirty="0">
                <a:solidFill>
                  <a:srgbClr val="002060"/>
                </a:solidFill>
                <a:latin typeface="Dosis"/>
                <a:ea typeface="Dosis"/>
                <a:cs typeface="Dosis"/>
              </a:rPr>
              <a:t>，比如</a:t>
            </a:r>
            <a:r>
              <a:rPr lang="en-US" altLang="zh-TW" sz="1800" dirty="0">
                <a:solidFill>
                  <a:srgbClr val="002060"/>
                </a:solidFill>
                <a:latin typeface="Dosis"/>
                <a:ea typeface="Dosis"/>
                <a:cs typeface="Dosis"/>
              </a:rPr>
              <a:t>500uS</a:t>
            </a:r>
            <a:r>
              <a:rPr lang="zh-TW" altLang="en-US" sz="1800" dirty="0">
                <a:solidFill>
                  <a:srgbClr val="002060"/>
                </a:solidFill>
                <a:latin typeface="Dosis"/>
                <a:ea typeface="Dosis"/>
                <a:cs typeface="Dosis"/>
              </a:rPr>
              <a:t>。</a:t>
            </a: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5873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lvl="0"/>
            <a:r>
              <a:rPr lang="zh-TW" altLang="en-US" sz="3600" dirty="0">
                <a:latin typeface="Arial"/>
                <a:ea typeface="Arial"/>
                <a:cs typeface="Arial"/>
                <a:sym typeface="Arial"/>
              </a:rPr>
              <a:t>計算距離</a:t>
            </a:r>
            <a:endParaRPr sz="3600" dirty="0"/>
          </a:p>
        </p:txBody>
      </p:sp>
      <p:sp>
        <p:nvSpPr>
          <p:cNvPr id="531" name="Google Shape;531;p13"/>
          <p:cNvSpPr txBox="1"/>
          <p:nvPr/>
        </p:nvSpPr>
        <p:spPr>
          <a:xfrm>
            <a:off x="747924" y="1123950"/>
            <a:ext cx="7024476" cy="3657600"/>
          </a:xfrm>
          <a:prstGeom prst="rect">
            <a:avLst/>
          </a:prstGeom>
          <a:noFill/>
          <a:ln>
            <a:noFill/>
          </a:ln>
        </p:spPr>
        <p:txBody>
          <a:bodyPr spcFirstLastPara="1" wrap="square" lIns="91425" tIns="91425" rIns="91425" bIns="91425" anchor="t" anchorCtr="0">
            <a:noAutofit/>
          </a:bodyPr>
          <a:lstStyle/>
          <a:p>
            <a:pPr marL="285750" lvl="0" indent="-285750">
              <a:spcBef>
                <a:spcPts val="1200"/>
              </a:spcBef>
              <a:buSzPts val="1800"/>
              <a:buFont typeface="Arial" panose="020B0604020202020204" pitchFamily="34" charset="0"/>
              <a:buChar char="•"/>
            </a:pPr>
            <a:r>
              <a:rPr lang="zh-TW" altLang="en-US" sz="1800" dirty="0">
                <a:solidFill>
                  <a:srgbClr val="002060"/>
                </a:solidFill>
                <a:latin typeface="Dosis"/>
                <a:ea typeface="Dosis"/>
                <a:cs typeface="Dosis"/>
              </a:rPr>
              <a:t>超聲波信號在聲音的速度：例如 在</a:t>
            </a:r>
            <a:r>
              <a:rPr lang="en-US" altLang="zh-TW" sz="1800" dirty="0">
                <a:solidFill>
                  <a:srgbClr val="002060"/>
                </a:solidFill>
                <a:latin typeface="Dosis"/>
                <a:ea typeface="Dosis"/>
                <a:cs typeface="Dosis"/>
              </a:rPr>
              <a:t>20</a:t>
            </a:r>
            <a:r>
              <a:rPr lang="zh-TW" altLang="en-US" sz="1800" dirty="0">
                <a:solidFill>
                  <a:srgbClr val="002060"/>
                </a:solidFill>
                <a:latin typeface="Dosis"/>
                <a:ea typeface="Dosis"/>
                <a:cs typeface="Dosis"/>
              </a:rPr>
              <a:t>度攝氏，聲速為</a:t>
            </a:r>
            <a:r>
              <a:rPr lang="en-US" altLang="zh-TW" sz="1800" dirty="0">
                <a:solidFill>
                  <a:srgbClr val="002060"/>
                </a:solidFill>
                <a:latin typeface="Dosis"/>
                <a:ea typeface="Dosis"/>
                <a:cs typeface="Dosis"/>
              </a:rPr>
              <a:t>343</a:t>
            </a:r>
            <a:r>
              <a:rPr lang="zh-TW" altLang="en-US" sz="1800" dirty="0">
                <a:solidFill>
                  <a:srgbClr val="002060"/>
                </a:solidFill>
                <a:latin typeface="Dosis"/>
                <a:ea typeface="Dosis"/>
                <a:cs typeface="Dosis"/>
              </a:rPr>
              <a:t>米</a:t>
            </a:r>
            <a:r>
              <a:rPr lang="en-US" altLang="zh-TW" sz="1800" dirty="0">
                <a:solidFill>
                  <a:srgbClr val="002060"/>
                </a:solidFill>
                <a:latin typeface="Dosis"/>
                <a:ea typeface="Dosis"/>
                <a:cs typeface="Dosis"/>
              </a:rPr>
              <a:t>/</a:t>
            </a:r>
            <a:r>
              <a:rPr lang="zh-TW" altLang="en-US" sz="1800" dirty="0">
                <a:solidFill>
                  <a:srgbClr val="002060"/>
                </a:solidFill>
                <a:latin typeface="Dosis"/>
                <a:ea typeface="Dosis"/>
                <a:cs typeface="Dosis"/>
              </a:rPr>
              <a:t>秒。</a:t>
            </a:r>
            <a:r>
              <a:rPr lang="en-US" altLang="zh-TW" sz="1800" dirty="0">
                <a:solidFill>
                  <a:srgbClr val="002060"/>
                </a:solidFill>
                <a:latin typeface="Dosis"/>
                <a:ea typeface="Dosis"/>
                <a:cs typeface="Dosis"/>
              </a:rPr>
              <a:t>(</a:t>
            </a:r>
            <a:r>
              <a:rPr lang="zh-TW" altLang="en-US" sz="1800" dirty="0">
                <a:solidFill>
                  <a:srgbClr val="002060"/>
                </a:solidFill>
                <a:latin typeface="Dosis"/>
                <a:ea typeface="Dosis"/>
                <a:cs typeface="Dosis"/>
              </a:rPr>
              <a:t>由於篇幅關係， 這實驗暫不考慮溫濕度的影響</a:t>
            </a:r>
            <a:r>
              <a:rPr lang="en-US" altLang="zh-TW" sz="1800" dirty="0">
                <a:solidFill>
                  <a:srgbClr val="002060"/>
                </a:solidFill>
                <a:latin typeface="Dosis"/>
                <a:ea typeface="Dosis"/>
                <a:cs typeface="Dosis"/>
              </a:rPr>
              <a:t>)</a:t>
            </a:r>
          </a:p>
          <a:p>
            <a:pPr marL="285750" lvl="0" indent="-285750">
              <a:spcBef>
                <a:spcPts val="1200"/>
              </a:spcBef>
              <a:buSzPts val="1800"/>
              <a:buFont typeface="Arial" panose="020B0604020202020204" pitchFamily="34" charset="0"/>
              <a:buChar char="•"/>
            </a:pPr>
            <a:r>
              <a:rPr lang="en-US" altLang="zh-TW" sz="1800" dirty="0">
                <a:solidFill>
                  <a:srgbClr val="002060"/>
                </a:solidFill>
                <a:latin typeface="Dosis"/>
                <a:ea typeface="Dosis"/>
                <a:cs typeface="Dosis"/>
              </a:rPr>
              <a:t>HC-SR04</a:t>
            </a:r>
            <a:r>
              <a:rPr lang="zh-TW" altLang="en-US" sz="1800" dirty="0">
                <a:solidFill>
                  <a:srgbClr val="002060"/>
                </a:solidFill>
                <a:latin typeface="Dosis"/>
                <a:ea typeface="Dosis"/>
                <a:cs typeface="Dosis"/>
              </a:rPr>
              <a:t>測量的時間用於回程，將時間除以一半來計算距離</a:t>
            </a:r>
          </a:p>
          <a:p>
            <a:pPr marL="285750" lvl="0" indent="-285750">
              <a:spcBef>
                <a:spcPts val="1200"/>
              </a:spcBef>
              <a:buSzPts val="1800"/>
              <a:buFont typeface="Arial" panose="020B0604020202020204" pitchFamily="34" charset="0"/>
              <a:buChar char="•"/>
            </a:pPr>
            <a:r>
              <a:rPr lang="zh-TW" altLang="en-US" sz="1800" dirty="0">
                <a:solidFill>
                  <a:srgbClr val="002060"/>
                </a:solidFill>
                <a:latin typeface="Dosis"/>
                <a:ea typeface="Dosis"/>
                <a:cs typeface="Dosis"/>
              </a:rPr>
              <a:t>計算距離</a:t>
            </a:r>
          </a:p>
          <a:p>
            <a:pPr lvl="0">
              <a:buSzPts val="1800"/>
            </a:pPr>
            <a:r>
              <a:rPr lang="en-US" altLang="zh-TW" sz="1800" dirty="0">
                <a:solidFill>
                  <a:srgbClr val="002060"/>
                </a:solidFill>
                <a:latin typeface="Dosis"/>
                <a:ea typeface="Dosis"/>
                <a:cs typeface="Dosis"/>
              </a:rPr>
              <a:t>Delta t =</a:t>
            </a:r>
            <a:r>
              <a:rPr lang="zh-TW" altLang="en-US" sz="1800" dirty="0">
                <a:solidFill>
                  <a:srgbClr val="002060"/>
                </a:solidFill>
                <a:latin typeface="Dosis"/>
                <a:ea typeface="Dosis"/>
                <a:cs typeface="Dosis"/>
              </a:rPr>
              <a:t>時間延遲</a:t>
            </a:r>
          </a:p>
          <a:p>
            <a:pPr lvl="0">
              <a:buSzPts val="1800"/>
            </a:pPr>
            <a:r>
              <a:rPr lang="en-US" altLang="zh-TW" sz="1800" dirty="0">
                <a:solidFill>
                  <a:srgbClr val="002060"/>
                </a:solidFill>
                <a:latin typeface="Dosis"/>
                <a:ea typeface="Dosis"/>
                <a:cs typeface="Dosis"/>
              </a:rPr>
              <a:t>c =</a:t>
            </a:r>
            <a:r>
              <a:rPr lang="zh-TW" altLang="en-US" sz="1800" dirty="0">
                <a:solidFill>
                  <a:srgbClr val="002060"/>
                </a:solidFill>
                <a:latin typeface="Dosis"/>
                <a:ea typeface="Dosis"/>
                <a:cs typeface="Dosis"/>
              </a:rPr>
              <a:t>聲音速度</a:t>
            </a:r>
          </a:p>
          <a:p>
            <a:pPr lvl="0">
              <a:buSzPts val="1800"/>
            </a:pPr>
            <a:r>
              <a:rPr lang="en-US" altLang="zh-TW" sz="1800" dirty="0">
                <a:solidFill>
                  <a:srgbClr val="002060"/>
                </a:solidFill>
                <a:latin typeface="Dosis"/>
                <a:ea typeface="Dosis"/>
                <a:cs typeface="Dosis"/>
              </a:rPr>
              <a:t>D =</a:t>
            </a:r>
            <a:r>
              <a:rPr lang="zh-TW" altLang="en-US" sz="1800" dirty="0">
                <a:solidFill>
                  <a:srgbClr val="002060"/>
                </a:solidFill>
                <a:latin typeface="Dosis"/>
                <a:ea typeface="Dosis"/>
                <a:cs typeface="Dosis"/>
              </a:rPr>
              <a:t>測量的距離</a:t>
            </a:r>
          </a:p>
          <a:p>
            <a:pPr lvl="0">
              <a:buSzPts val="1800"/>
            </a:pPr>
            <a:r>
              <a:rPr lang="zh-TW" altLang="en-US" sz="1800" dirty="0">
                <a:solidFill>
                  <a:srgbClr val="002060"/>
                </a:solidFill>
                <a:latin typeface="Dosis"/>
                <a:ea typeface="Dosis"/>
                <a:cs typeface="Dosis"/>
              </a:rPr>
              <a:t>聲速</a:t>
            </a:r>
            <a:r>
              <a:rPr lang="en-US" altLang="zh-TW" sz="1800" dirty="0">
                <a:solidFill>
                  <a:srgbClr val="002060"/>
                </a:solidFill>
                <a:latin typeface="Dosis"/>
                <a:ea typeface="Dosis"/>
                <a:cs typeface="Dosis"/>
              </a:rPr>
              <a:t>= 343</a:t>
            </a:r>
            <a:r>
              <a:rPr lang="zh-TW" altLang="en-US" sz="1800" dirty="0">
                <a:solidFill>
                  <a:srgbClr val="002060"/>
                </a:solidFill>
                <a:latin typeface="Dosis"/>
                <a:ea typeface="Dosis"/>
                <a:cs typeface="Dosis"/>
              </a:rPr>
              <a:t>米</a:t>
            </a:r>
            <a:r>
              <a:rPr lang="en-US" altLang="zh-TW" sz="1800" dirty="0">
                <a:solidFill>
                  <a:srgbClr val="002060"/>
                </a:solidFill>
                <a:latin typeface="Dosis"/>
                <a:ea typeface="Dosis"/>
                <a:cs typeface="Dosis"/>
              </a:rPr>
              <a:t>/</a:t>
            </a:r>
            <a:r>
              <a:rPr lang="zh-TW" altLang="en-US" sz="1800" dirty="0">
                <a:solidFill>
                  <a:srgbClr val="002060"/>
                </a:solidFill>
                <a:latin typeface="Dosis"/>
                <a:ea typeface="Dosis"/>
                <a:cs typeface="Dosis"/>
              </a:rPr>
              <a:t>秒（乾燥空氣</a:t>
            </a:r>
            <a:r>
              <a:rPr lang="en-US" altLang="zh-TW" sz="1800" dirty="0">
                <a:solidFill>
                  <a:srgbClr val="002060"/>
                </a:solidFill>
                <a:latin typeface="Dosis"/>
                <a:ea typeface="Dosis"/>
                <a:cs typeface="Dosis"/>
              </a:rPr>
              <a:t>@ 20°C</a:t>
            </a:r>
            <a:r>
              <a:rPr lang="zh-TW" altLang="en-US" sz="1800" dirty="0">
                <a:solidFill>
                  <a:srgbClr val="002060"/>
                </a:solidFill>
                <a:latin typeface="Dosis"/>
                <a:ea typeface="Dosis"/>
                <a:cs typeface="Dosis"/>
              </a:rPr>
              <a:t>）</a:t>
            </a:r>
          </a:p>
          <a:p>
            <a:pPr lvl="0">
              <a:buSzPts val="1800"/>
            </a:pPr>
            <a:r>
              <a:rPr lang="en-US" altLang="zh-TW" sz="1800" dirty="0">
                <a:solidFill>
                  <a:srgbClr val="002060"/>
                </a:solidFill>
                <a:latin typeface="Dosis"/>
                <a:ea typeface="Dosis"/>
                <a:cs typeface="Dosis"/>
              </a:rPr>
              <a:t>343M /</a:t>
            </a:r>
            <a:r>
              <a:rPr lang="zh-TW" altLang="en-US" sz="1800" dirty="0">
                <a:solidFill>
                  <a:srgbClr val="002060"/>
                </a:solidFill>
                <a:latin typeface="Dosis"/>
                <a:ea typeface="Dosis"/>
                <a:cs typeface="Dosis"/>
              </a:rPr>
              <a:t>秒</a:t>
            </a:r>
            <a:r>
              <a:rPr lang="en-US" altLang="zh-TW" sz="1800" dirty="0">
                <a:solidFill>
                  <a:srgbClr val="002060"/>
                </a:solidFill>
                <a:latin typeface="Dosis"/>
                <a:ea typeface="Dosis"/>
                <a:cs typeface="Dosis"/>
              </a:rPr>
              <a:t>= 0.0343cm /</a:t>
            </a:r>
            <a:r>
              <a:rPr lang="zh-TW" altLang="en-US" sz="1800" dirty="0">
                <a:solidFill>
                  <a:srgbClr val="002060"/>
                </a:solidFill>
                <a:latin typeface="Dosis"/>
                <a:ea typeface="Dosis"/>
                <a:cs typeface="Dosis"/>
              </a:rPr>
              <a:t>微秒</a:t>
            </a:r>
          </a:p>
          <a:p>
            <a:pPr lvl="0">
              <a:buSzPts val="1800"/>
            </a:pPr>
            <a:r>
              <a:rPr lang="zh-TW" altLang="en-US" sz="1800" dirty="0">
                <a:solidFill>
                  <a:srgbClr val="002060"/>
                </a:solidFill>
                <a:latin typeface="Dosis"/>
                <a:ea typeface="Dosis"/>
                <a:cs typeface="Dosis"/>
              </a:rPr>
              <a:t>聲音需要</a:t>
            </a:r>
            <a:r>
              <a:rPr lang="en-US" altLang="zh-TW" sz="1800" dirty="0">
                <a:solidFill>
                  <a:srgbClr val="002060"/>
                </a:solidFill>
                <a:latin typeface="Dosis"/>
                <a:ea typeface="Dosis"/>
                <a:cs typeface="Dosis"/>
              </a:rPr>
              <a:t>29.154</a:t>
            </a:r>
            <a:r>
              <a:rPr lang="zh-TW" altLang="en-US" sz="1800" dirty="0">
                <a:solidFill>
                  <a:srgbClr val="002060"/>
                </a:solidFill>
                <a:latin typeface="Dosis"/>
                <a:ea typeface="Dosis"/>
                <a:cs typeface="Dosis"/>
              </a:rPr>
              <a:t>微秒才能行進</a:t>
            </a:r>
            <a:r>
              <a:rPr lang="en-US" altLang="zh-TW" sz="1800" dirty="0">
                <a:solidFill>
                  <a:srgbClr val="002060"/>
                </a:solidFill>
                <a:latin typeface="Dosis"/>
                <a:ea typeface="Dosis"/>
                <a:cs typeface="Dosis"/>
              </a:rPr>
              <a:t>1</a:t>
            </a:r>
            <a:r>
              <a:rPr lang="zh-TW" altLang="en-US" sz="1800" dirty="0">
                <a:solidFill>
                  <a:srgbClr val="002060"/>
                </a:solidFill>
                <a:latin typeface="Dosis"/>
                <a:ea typeface="Dosis"/>
                <a:cs typeface="Dosis"/>
              </a:rPr>
              <a:t>厘米</a:t>
            </a:r>
          </a:p>
          <a:p>
            <a:pPr lvl="0">
              <a:buSzPts val="1800"/>
            </a:pPr>
            <a:r>
              <a:rPr lang="en-US" altLang="zh-TW" sz="1800" dirty="0">
                <a:solidFill>
                  <a:srgbClr val="002060"/>
                </a:solidFill>
                <a:latin typeface="Dosis"/>
                <a:ea typeface="Dosis"/>
                <a:cs typeface="Dosis"/>
              </a:rPr>
              <a:t>D=(Delta t/2)/29.154</a:t>
            </a: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78343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lvl="0"/>
            <a:r>
              <a:rPr lang="en-GB" sz="3600" dirty="0" err="1"/>
              <a:t>下載及安裝程式庫</a:t>
            </a:r>
            <a:endParaRPr sz="3600" dirty="0"/>
          </a:p>
        </p:txBody>
      </p:sp>
      <p:sp>
        <p:nvSpPr>
          <p:cNvPr id="531" name="Google Shape;531;p13"/>
          <p:cNvSpPr txBox="1"/>
          <p:nvPr/>
        </p:nvSpPr>
        <p:spPr>
          <a:xfrm>
            <a:off x="747924" y="1123950"/>
            <a:ext cx="7024476" cy="3657600"/>
          </a:xfrm>
          <a:prstGeom prst="rect">
            <a:avLst/>
          </a:prstGeom>
          <a:noFill/>
          <a:ln>
            <a:noFill/>
          </a:ln>
        </p:spPr>
        <p:txBody>
          <a:bodyPr spcFirstLastPara="1" wrap="square" lIns="91425" tIns="91425" rIns="91425" bIns="91425" anchor="t" anchorCtr="0">
            <a:noAutofit/>
          </a:bodyPr>
          <a:lstStyle/>
          <a:p>
            <a:pPr marL="285750" lvl="0" indent="-285750">
              <a:spcBef>
                <a:spcPts val="1200"/>
              </a:spcBef>
              <a:buSzPts val="1800"/>
              <a:buFont typeface="Arial" panose="020B0604020202020204" pitchFamily="34" charset="0"/>
              <a:buChar char="•"/>
            </a:pPr>
            <a:r>
              <a:rPr lang="en-US" altLang="zh-TW" sz="1800" dirty="0">
                <a:solidFill>
                  <a:srgbClr val="002060"/>
                </a:solidFill>
                <a:latin typeface="Dosis"/>
                <a:ea typeface="Dosis"/>
                <a:cs typeface="Dosis"/>
              </a:rPr>
              <a:t>The </a:t>
            </a:r>
            <a:r>
              <a:rPr lang="en-US" altLang="zh-TW" sz="1800" dirty="0" err="1">
                <a:solidFill>
                  <a:srgbClr val="002060"/>
                </a:solidFill>
                <a:latin typeface="Dosis"/>
                <a:ea typeface="Dosis"/>
                <a:cs typeface="Dosis"/>
              </a:rPr>
              <a:t>NewPing</a:t>
            </a:r>
            <a:r>
              <a:rPr lang="en-US" altLang="zh-TW" sz="1800" dirty="0">
                <a:solidFill>
                  <a:srgbClr val="002060"/>
                </a:solidFill>
                <a:latin typeface="Dosis"/>
                <a:ea typeface="Dosis"/>
                <a:cs typeface="Dosis"/>
              </a:rPr>
              <a:t> Library by Tim </a:t>
            </a:r>
            <a:r>
              <a:rPr lang="en-US" altLang="zh-TW" sz="1800" dirty="0" err="1">
                <a:solidFill>
                  <a:srgbClr val="002060"/>
                </a:solidFill>
                <a:latin typeface="Dosis"/>
                <a:ea typeface="Dosis"/>
                <a:cs typeface="Dosis"/>
              </a:rPr>
              <a:t>Eckel</a:t>
            </a:r>
            <a:r>
              <a:rPr lang="en-US" altLang="zh-TW" sz="1800" dirty="0">
                <a:solidFill>
                  <a:srgbClr val="002060"/>
                </a:solidFill>
                <a:latin typeface="Dosis"/>
                <a:ea typeface="Dosis"/>
                <a:cs typeface="Dosis"/>
              </a:rPr>
              <a:t> (</a:t>
            </a:r>
            <a:r>
              <a:rPr lang="zh-TW" altLang="en-US" sz="1800" dirty="0">
                <a:solidFill>
                  <a:srgbClr val="002060"/>
                </a:solidFill>
                <a:latin typeface="Dosis"/>
                <a:ea typeface="Dosis"/>
                <a:cs typeface="Dosis"/>
              </a:rPr>
              <a:t>這款程式庫較準</a:t>
            </a:r>
            <a:r>
              <a:rPr lang="en-US" altLang="zh-TW" sz="1800" dirty="0">
                <a:solidFill>
                  <a:srgbClr val="002060"/>
                </a:solidFill>
                <a:latin typeface="Dosis"/>
                <a:ea typeface="Dosis"/>
                <a:cs typeface="Dosis"/>
              </a:rPr>
              <a:t>)</a:t>
            </a:r>
          </a:p>
          <a:p>
            <a:pPr marL="285750" lvl="0" indent="-285750">
              <a:spcBef>
                <a:spcPts val="1200"/>
              </a:spcBef>
              <a:buSzPts val="1800"/>
              <a:buFont typeface="Arial" panose="020B0604020202020204" pitchFamily="34" charset="0"/>
              <a:buChar char="•"/>
            </a:pPr>
            <a:r>
              <a:rPr lang="en-US" altLang="zh-TW" sz="1800" dirty="0">
                <a:solidFill>
                  <a:srgbClr val="002060"/>
                </a:solidFill>
                <a:latin typeface="Dosis"/>
                <a:ea typeface="Dosis"/>
                <a:cs typeface="Dosis"/>
              </a:rPr>
              <a:t>https://bitbucket.org/teckel12/arduino-new-ping/wiki/Home</a:t>
            </a:r>
          </a:p>
          <a:p>
            <a:pPr marL="285750" lvl="0" indent="-285750">
              <a:spcBef>
                <a:spcPts val="1200"/>
              </a:spcBef>
              <a:buSzPts val="1800"/>
              <a:buFont typeface="Arial" panose="020B0604020202020204" pitchFamily="34" charset="0"/>
              <a:buChar char="•"/>
            </a:pPr>
            <a:endParaRPr lang="en-US" altLang="zh-TW" sz="1800" dirty="0">
              <a:solidFill>
                <a:srgbClr val="002060"/>
              </a:solidFill>
              <a:latin typeface="Dosis"/>
              <a:ea typeface="Dosis"/>
              <a:cs typeface="Dosis"/>
            </a:endParaRPr>
          </a:p>
          <a:p>
            <a:pPr lvl="0">
              <a:spcBef>
                <a:spcPts val="1200"/>
              </a:spcBef>
              <a:buSzPts val="1800"/>
            </a:pPr>
            <a:r>
              <a:rPr lang="zh-TW" altLang="en-US" sz="1800" dirty="0">
                <a:solidFill>
                  <a:srgbClr val="002060"/>
                </a:solidFill>
                <a:latin typeface="Dosis"/>
                <a:ea typeface="Dosis"/>
                <a:cs typeface="Dosis"/>
              </a:rPr>
              <a:t>在</a:t>
            </a:r>
            <a:r>
              <a:rPr lang="en-US" altLang="zh-TW" sz="1800" dirty="0">
                <a:solidFill>
                  <a:srgbClr val="002060"/>
                </a:solidFill>
                <a:latin typeface="Dosis"/>
                <a:ea typeface="Dosis"/>
                <a:cs typeface="Dosis"/>
              </a:rPr>
              <a:t>IDE</a:t>
            </a:r>
            <a:r>
              <a:rPr lang="zh-TW" altLang="en-US" sz="1800" dirty="0">
                <a:solidFill>
                  <a:srgbClr val="002060"/>
                </a:solidFill>
                <a:latin typeface="Dosis"/>
                <a:ea typeface="Dosis"/>
                <a:cs typeface="Dosis"/>
              </a:rPr>
              <a:t>內</a:t>
            </a:r>
            <a:r>
              <a:rPr lang="en-US" altLang="zh-TW" sz="1800" dirty="0">
                <a:solidFill>
                  <a:srgbClr val="002060"/>
                </a:solidFill>
                <a:latin typeface="Dosis"/>
                <a:ea typeface="Dosis"/>
                <a:cs typeface="Dosis"/>
              </a:rPr>
              <a:t>:</a:t>
            </a:r>
          </a:p>
          <a:p>
            <a:pPr marL="285750" lvl="0" indent="-285750">
              <a:spcBef>
                <a:spcPts val="1200"/>
              </a:spcBef>
              <a:buSzPts val="1800"/>
              <a:buFont typeface="Arial" panose="020B0604020202020204" pitchFamily="34" charset="0"/>
              <a:buChar char="•"/>
            </a:pPr>
            <a:r>
              <a:rPr lang="en-US" altLang="zh-TW" sz="1800" dirty="0">
                <a:solidFill>
                  <a:srgbClr val="002060"/>
                </a:solidFill>
                <a:latin typeface="Dosis"/>
                <a:ea typeface="Dosis"/>
                <a:cs typeface="Dosis"/>
              </a:rPr>
              <a:t>Sketch menu, Include Library, Add Zip Library, Open </a:t>
            </a:r>
            <a:r>
              <a:rPr lang="zh-TW" altLang="en-US" sz="1800" dirty="0">
                <a:solidFill>
                  <a:srgbClr val="002060"/>
                </a:solidFill>
                <a:latin typeface="Dosis"/>
                <a:ea typeface="Dosis"/>
                <a:cs typeface="Dosis"/>
              </a:rPr>
              <a:t>那下載的程式庫</a:t>
            </a:r>
          </a:p>
          <a:p>
            <a:pPr marL="285750" lvl="0" indent="-285750">
              <a:spcBef>
                <a:spcPts val="1200"/>
              </a:spcBef>
              <a:buSzPts val="1800"/>
              <a:buFont typeface="Arial" panose="020B0604020202020204" pitchFamily="34" charset="0"/>
              <a:buChar char="•"/>
            </a:pPr>
            <a:r>
              <a:rPr lang="en-US" altLang="zh-TW" sz="1800" dirty="0">
                <a:solidFill>
                  <a:srgbClr val="002060"/>
                </a:solidFill>
                <a:latin typeface="Dosis"/>
                <a:ea typeface="Dosis"/>
                <a:cs typeface="Dosis"/>
              </a:rPr>
              <a:t>Sketch menu, Include Library, Manage Libraries, Filter "</a:t>
            </a:r>
            <a:r>
              <a:rPr lang="en-US" altLang="zh-TW" sz="1800" dirty="0" err="1">
                <a:solidFill>
                  <a:srgbClr val="002060"/>
                </a:solidFill>
                <a:latin typeface="Dosis"/>
                <a:ea typeface="Dosis"/>
                <a:cs typeface="Dosis"/>
              </a:rPr>
              <a:t>NewPing</a:t>
            </a:r>
            <a:r>
              <a:rPr lang="en-US" altLang="zh-TW" sz="1800" dirty="0">
                <a:solidFill>
                  <a:srgbClr val="002060"/>
                </a:solidFill>
                <a:latin typeface="Dosis"/>
                <a:ea typeface="Dosis"/>
                <a:cs typeface="Dosis"/>
              </a:rPr>
              <a:t>", Install (</a:t>
            </a:r>
            <a:r>
              <a:rPr lang="zh-TW" altLang="en-US" sz="1800" dirty="0">
                <a:solidFill>
                  <a:srgbClr val="002060"/>
                </a:solidFill>
                <a:latin typeface="Dosis"/>
                <a:ea typeface="Dosis"/>
                <a:cs typeface="Dosis"/>
              </a:rPr>
              <a:t>如果未安裝的話</a:t>
            </a:r>
            <a:r>
              <a:rPr lang="en-US" altLang="zh-TW" sz="1800" dirty="0">
                <a:solidFill>
                  <a:srgbClr val="002060"/>
                </a:solidFill>
                <a:latin typeface="Dosis"/>
                <a:ea typeface="Dosis"/>
                <a:cs typeface="Dosis"/>
              </a:rPr>
              <a:t>) </a:t>
            </a:r>
          </a:p>
          <a:p>
            <a:pPr marL="285750" lvl="0" indent="-285750">
              <a:spcBef>
                <a:spcPts val="1200"/>
              </a:spcBef>
              <a:buSzPts val="1800"/>
              <a:buFont typeface="Arial" panose="020B0604020202020204" pitchFamily="34" charset="0"/>
              <a:buChar char="•"/>
            </a:pPr>
            <a:endParaRPr lang="en-US" altLang="zh-TW" sz="1800" dirty="0">
              <a:solidFill>
                <a:srgbClr val="002060"/>
              </a:solidFill>
              <a:latin typeface="Dosis"/>
              <a:ea typeface="Dosis"/>
              <a:cs typeface="Dosis"/>
            </a:endParaRP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5039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8"/>
          <p:cNvSpPr txBox="1">
            <a:spLocks noGrp="1"/>
          </p:cNvSpPr>
          <p:nvPr>
            <p:ph type="ctrTitle" idx="4294967295"/>
          </p:nvPr>
        </p:nvSpPr>
        <p:spPr>
          <a:xfrm>
            <a:off x="685800" y="895350"/>
            <a:ext cx="7772400" cy="2017549"/>
          </a:xfrm>
          <a:prstGeom prst="rect">
            <a:avLst/>
          </a:prstGeom>
        </p:spPr>
        <p:txBody>
          <a:bodyPr spcFirstLastPara="1" wrap="square" lIns="91425" tIns="91425" rIns="91425" bIns="91425" anchor="b" anchorCtr="0">
            <a:noAutofit/>
          </a:bodyPr>
          <a:lstStyle/>
          <a:p>
            <a:pPr lvl="0" algn="ctr"/>
            <a:r>
              <a:rPr lang="zh-TW" altLang="en-US" sz="6000" dirty="0"/>
              <a:t>程式</a:t>
            </a:r>
            <a:r>
              <a:rPr lang="zh-TW" altLang="en-US" sz="6000" dirty="0" smtClean="0"/>
              <a:t>碼</a:t>
            </a:r>
            <a:r>
              <a:rPr lang="en-US" altLang="zh-TW" sz="6000" dirty="0" smtClean="0"/>
              <a:t/>
            </a:r>
            <a:br>
              <a:rPr lang="en-US" altLang="zh-TW" sz="6000" dirty="0" smtClean="0"/>
            </a:br>
            <a:r>
              <a:rPr lang="en-US" altLang="zh-TW" sz="6000" dirty="0" smtClean="0"/>
              <a:t>CODE</a:t>
            </a:r>
            <a:endParaRPr sz="6000" dirty="0"/>
          </a:p>
        </p:txBody>
      </p:sp>
      <p:sp>
        <p:nvSpPr>
          <p:cNvPr id="572" name="Google Shape;572;p1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56662008"/>
              </p:ext>
            </p:extLst>
          </p:nvPr>
        </p:nvGraphicFramePr>
        <p:xfrm>
          <a:off x="3810000" y="2952750"/>
          <a:ext cx="1444978" cy="1219200"/>
        </p:xfrm>
        <a:graphic>
          <a:graphicData uri="http://schemas.openxmlformats.org/presentationml/2006/ole">
            <mc:AlternateContent xmlns:mc="http://schemas.openxmlformats.org/markup-compatibility/2006">
              <mc:Choice xmlns:v="urn:schemas-microsoft-com:vml" Requires="v">
                <p:oleObj spid="_x0000_s1068"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810000" y="2952750"/>
                        <a:ext cx="1444978" cy="1219200"/>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1162</Words>
  <Application>Microsoft Office PowerPoint</Application>
  <PresentationFormat>On-screen Show (16:9)</PresentationFormat>
  <Paragraphs>82</Paragraphs>
  <Slides>17</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Dosis</vt:lpstr>
      <vt:lpstr>Sniglet</vt:lpstr>
      <vt:lpstr>Friar template</vt:lpstr>
      <vt:lpstr>Microsoft Word Document</vt:lpstr>
      <vt:lpstr>Ultrasonic  超聲波測距</vt:lpstr>
      <vt:lpstr>簡介</vt:lpstr>
      <vt:lpstr>PowerPoint Presentation</vt:lpstr>
      <vt:lpstr>超聲波傳感器</vt:lpstr>
      <vt:lpstr>PowerPoint Presentation</vt:lpstr>
      <vt:lpstr>操作原理</vt:lpstr>
      <vt:lpstr>計算距離</vt:lpstr>
      <vt:lpstr>下載及安裝程式庫</vt:lpstr>
      <vt:lpstr>程式碼 CODE</vt:lpstr>
      <vt:lpstr>PowerPoint Presentation</vt:lpstr>
      <vt:lpstr>LCD 1602 顯示器</vt:lpstr>
      <vt:lpstr>I2C 連接</vt:lpstr>
      <vt:lpstr>PowerPoint Presentation</vt:lpstr>
      <vt:lpstr>掃瞄I2C 地址位</vt:lpstr>
      <vt:lpstr>下載及安裝程式庫</vt:lpstr>
      <vt:lpstr>程式碼 CODE</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Binary Addition  二進制加法計算機</dc:title>
  <cp:lastModifiedBy>Ka Hang Chan [HKCC]</cp:lastModifiedBy>
  <cp:revision>47</cp:revision>
  <dcterms:modified xsi:type="dcterms:W3CDTF">2019-06-18T07:32:42Z</dcterms:modified>
</cp:coreProperties>
</file>